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
      <p:font typeface="Average"/>
      <p:regular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27" Type="http://schemas.openxmlformats.org/officeDocument/2006/relationships/font" Target="fonts/Average-regular.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1f87997393_0_8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1f87997393_0_8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4" name="Shape 294"/>
        <p:cNvGrpSpPr/>
        <p:nvPr/>
      </p:nvGrpSpPr>
      <p:grpSpPr>
        <a:xfrm>
          <a:off x="0" y="0"/>
          <a:ext cx="0" cy="0"/>
          <a:chOff x="0" y="0"/>
          <a:chExt cx="0" cy="0"/>
        </a:xfrm>
      </p:grpSpPr>
      <p:sp>
        <p:nvSpPr>
          <p:cNvPr id="295" name="Google Shape;295;g31632db5160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6" name="Google Shape;296;g31632db5160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f87997393_0_9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f87997393_0_9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1644b74bc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31644b74bc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632db516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31632db516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31632db516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31632db516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1632db5160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31632db5160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31632db5160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31632db5160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1632db5160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1632db5160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1" Type="http://schemas.openxmlformats.org/officeDocument/2006/relationships/hyperlink" Target="https://www.robotstxt.org/" TargetMode="External"/><Relationship Id="rId10" Type="http://schemas.openxmlformats.org/officeDocument/2006/relationships/hyperlink" Target="https://docs.oracle.com/javase/8/docs/api/java/util/concurrent/BlockingQueue.html" TargetMode="External"/><Relationship Id="rId12" Type="http://schemas.openxmlformats.org/officeDocument/2006/relationships/hyperlink" Target="https://www.robotstxt.org/" TargetMode="External"/><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s://jsoup.org/" TargetMode="External"/><Relationship Id="rId4" Type="http://schemas.openxmlformats.org/officeDocument/2006/relationships/hyperlink" Target="https://jsoup.org/" TargetMode="External"/><Relationship Id="rId9" Type="http://schemas.openxmlformats.org/officeDocument/2006/relationships/hyperlink" Target="https://docs.oracle.com/javase/8/docs/api/java/util/concurrent/BlockingQueue.html" TargetMode="External"/><Relationship Id="rId5" Type="http://schemas.openxmlformats.org/officeDocument/2006/relationships/hyperlink" Target="https://docs.oracle.com/javase/8/docs/api/java/util/concurrent/ExecutorService.html" TargetMode="External"/><Relationship Id="rId6" Type="http://schemas.openxmlformats.org/officeDocument/2006/relationships/hyperlink" Target="https://docs.oracle.com/javase/8/docs/api/java/util/concurrent/ExecutorService.html" TargetMode="External"/><Relationship Id="rId7" Type="http://schemas.openxmlformats.org/officeDocument/2006/relationships/hyperlink" Target="https://docs.oracle.com/javase/8/docs/api/java/net/URL.html" TargetMode="External"/><Relationship Id="rId8" Type="http://schemas.openxmlformats.org/officeDocument/2006/relationships/hyperlink" Target="https://docs.oracle.com/javase/8/docs/api/java/net/URL.html"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Multi Threaded Web Crawler</a:t>
            </a:r>
            <a:endParaRPr/>
          </a:p>
        </p:txBody>
      </p:sp>
      <p:sp>
        <p:nvSpPr>
          <p:cNvPr id="229" name="Google Shape;229;p17"/>
          <p:cNvSpPr txBox="1"/>
          <p:nvPr>
            <p:ph idx="1" type="subTitle"/>
          </p:nvPr>
        </p:nvSpPr>
        <p:spPr>
          <a:xfrm>
            <a:off x="5083950" y="3598350"/>
            <a:ext cx="3470700" cy="5061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GB"/>
              <a:t>Manish Kolla &amp; Nishchay Patel</a:t>
            </a:r>
            <a:endParaRPr/>
          </a:p>
          <a:p>
            <a:pPr indent="0" lvl="0" marL="0" rtl="0" algn="l">
              <a:lnSpc>
                <a:spcPct val="100000"/>
              </a:lnSpc>
              <a:spcBef>
                <a:spcPts val="1600"/>
              </a:spcBef>
              <a:spcAft>
                <a:spcPts val="0"/>
              </a:spcAft>
              <a:buNone/>
            </a:pPr>
            <a:r>
              <a:rPr lang="en-GB"/>
              <a:t>Operating Systems (CS 4320)</a:t>
            </a:r>
            <a:endParaRPr/>
          </a:p>
          <a:p>
            <a:pPr indent="0" lvl="0" marL="0" rtl="0" algn="l">
              <a:lnSpc>
                <a:spcPct val="100000"/>
              </a:lnSpc>
              <a:spcBef>
                <a:spcPts val="1600"/>
              </a:spcBef>
              <a:spcAft>
                <a:spcPts val="1600"/>
              </a:spcAft>
              <a:buNone/>
            </a:pPr>
            <a:r>
              <a:rPr lang="en-GB"/>
              <a:t>Professor. Roya Hosseini</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26"/>
          <p:cNvSpPr txBox="1"/>
          <p:nvPr>
            <p:ph type="title"/>
          </p:nvPr>
        </p:nvSpPr>
        <p:spPr>
          <a:xfrm>
            <a:off x="1325925"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Results</a:t>
            </a:r>
            <a:endParaRPr/>
          </a:p>
        </p:txBody>
      </p:sp>
      <p:sp>
        <p:nvSpPr>
          <p:cNvPr id="293" name="Google Shape;293;p26"/>
          <p:cNvSpPr txBox="1"/>
          <p:nvPr>
            <p:ph idx="1" type="body"/>
          </p:nvPr>
        </p:nvSpPr>
        <p:spPr>
          <a:xfrm>
            <a:off x="3712500" y="695150"/>
            <a:ext cx="5431500" cy="3326700"/>
          </a:xfrm>
          <a:prstGeom prst="rect">
            <a:avLst/>
          </a:prstGeom>
          <a:ln>
            <a:noFill/>
          </a:ln>
        </p:spPr>
        <p:txBody>
          <a:bodyPr anchorCtr="0" anchor="t" bIns="91425" lIns="91425" spcFirstLastPara="1" rIns="91425" wrap="square" tIns="91425">
            <a:noAutofit/>
          </a:bodyPr>
          <a:lstStyle/>
          <a:p>
            <a:pPr indent="-317500" lvl="0" marL="457200" rtl="0" algn="l">
              <a:spcBef>
                <a:spcPts val="1200"/>
              </a:spcBef>
              <a:spcAft>
                <a:spcPts val="0"/>
              </a:spcAft>
              <a:buClr>
                <a:schemeClr val="accent6"/>
              </a:buClr>
              <a:buSzPts val="1400"/>
              <a:buFont typeface="Arial"/>
              <a:buChar char="●"/>
            </a:pPr>
            <a:r>
              <a:rPr b="1" lang="en-GB" sz="1400">
                <a:solidFill>
                  <a:schemeClr val="accent6"/>
                </a:solidFill>
                <a:latin typeface="Arial"/>
                <a:ea typeface="Arial"/>
                <a:cs typeface="Arial"/>
                <a:sym typeface="Arial"/>
              </a:rPr>
              <a:t>Test Setup:</a:t>
            </a:r>
            <a:endParaRPr b="1" sz="1400">
              <a:solidFill>
                <a:schemeClr val="accent6"/>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Starting URL: A well-known website (e.g., LinkedIn)</a:t>
            </a:r>
            <a:endParaRPr sz="1400">
              <a:solidFill>
                <a:schemeClr val="lt1"/>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Number of threads: 2</a:t>
            </a:r>
            <a:endParaRPr sz="1400">
              <a:solidFill>
                <a:schemeClr val="lt1"/>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Maximum crawl depth: 2</a:t>
            </a:r>
            <a:endParaRPr sz="1400">
              <a:solidFill>
                <a:schemeClr val="lt1"/>
              </a:solidFill>
              <a:latin typeface="Arial"/>
              <a:ea typeface="Arial"/>
              <a:cs typeface="Arial"/>
              <a:sym typeface="Arial"/>
            </a:endParaRPr>
          </a:p>
          <a:p>
            <a:pPr indent="-317500" lvl="0" marL="457200" rtl="0" algn="l">
              <a:spcBef>
                <a:spcPts val="0"/>
              </a:spcBef>
              <a:spcAft>
                <a:spcPts val="0"/>
              </a:spcAft>
              <a:buClr>
                <a:schemeClr val="accent6"/>
              </a:buClr>
              <a:buSzPts val="1400"/>
              <a:buFont typeface="Arial"/>
              <a:buChar char="●"/>
            </a:pPr>
            <a:r>
              <a:rPr b="1" lang="en-GB" sz="1400">
                <a:solidFill>
                  <a:schemeClr val="accent6"/>
                </a:solidFill>
                <a:latin typeface="Arial"/>
                <a:ea typeface="Arial"/>
                <a:cs typeface="Arial"/>
                <a:sym typeface="Arial"/>
              </a:rPr>
              <a:t>Results:</a:t>
            </a:r>
            <a:endParaRPr b="1" sz="1400">
              <a:solidFill>
                <a:schemeClr val="accent6"/>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The crawler successfully fetches URLs and processes them concurrently.</a:t>
            </a:r>
            <a:endParaRPr sz="1400">
              <a:solidFill>
                <a:schemeClr val="lt1"/>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URLs are extracted and added to the queue, with no redundant processing.</a:t>
            </a:r>
            <a:endParaRPr sz="1400">
              <a:solidFill>
                <a:schemeClr val="lt1"/>
              </a:solidFill>
              <a:latin typeface="Arial"/>
              <a:ea typeface="Arial"/>
              <a:cs typeface="Arial"/>
              <a:sym typeface="Arial"/>
            </a:endParaRPr>
          </a:p>
          <a:p>
            <a:pPr indent="-317500" lvl="1" marL="914400" rtl="0" algn="l">
              <a:lnSpc>
                <a:spcPct val="150000"/>
              </a:lnSpc>
              <a:spcBef>
                <a:spcPts val="0"/>
              </a:spcBef>
              <a:spcAft>
                <a:spcPts val="0"/>
              </a:spcAft>
              <a:buClr>
                <a:schemeClr val="lt1"/>
              </a:buClr>
              <a:buSzPts val="1400"/>
              <a:buFont typeface="Arial"/>
              <a:buChar char="○"/>
            </a:pPr>
            <a:r>
              <a:rPr lang="en-GB" sz="1400">
                <a:solidFill>
                  <a:schemeClr val="lt1"/>
                </a:solidFill>
                <a:latin typeface="Arial"/>
                <a:ea typeface="Arial"/>
                <a:cs typeface="Arial"/>
                <a:sym typeface="Arial"/>
              </a:rPr>
              <a:t>The program continues crawling until the specified depth is reached, storing the visited URLs in a file for future sessions.</a:t>
            </a:r>
            <a:endParaRPr sz="1400">
              <a:solidFill>
                <a:schemeClr val="lt1"/>
              </a:solidFill>
              <a:latin typeface="Arial"/>
              <a:ea typeface="Arial"/>
              <a:cs typeface="Arial"/>
              <a:sym typeface="Arial"/>
            </a:endParaRPr>
          </a:p>
          <a:p>
            <a:pPr indent="0" lvl="0" marL="0" rtl="0" algn="l">
              <a:spcBef>
                <a:spcPts val="1200"/>
              </a:spcBef>
              <a:spcAft>
                <a:spcPts val="1600"/>
              </a:spcAft>
              <a:buNone/>
            </a:pPr>
            <a:r>
              <a:t/>
            </a:r>
            <a:endParaRPr sz="1600">
              <a:solidFill>
                <a:schemeClr val="lt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7" name="Shape 297"/>
        <p:cNvGrpSpPr/>
        <p:nvPr/>
      </p:nvGrpSpPr>
      <p:grpSpPr>
        <a:xfrm>
          <a:off x="0" y="0"/>
          <a:ext cx="0" cy="0"/>
          <a:chOff x="0" y="0"/>
          <a:chExt cx="0" cy="0"/>
        </a:xfrm>
      </p:grpSpPr>
      <p:sp>
        <p:nvSpPr>
          <p:cNvPr id="298" name="Google Shape;298;p27"/>
          <p:cNvSpPr txBox="1"/>
          <p:nvPr>
            <p:ph type="title"/>
          </p:nvPr>
        </p:nvSpPr>
        <p:spPr>
          <a:xfrm>
            <a:off x="1297500" y="194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700"/>
              <a:t>Results</a:t>
            </a:r>
            <a:r>
              <a:rPr lang="en-GB" sz="2700"/>
              <a:t> (Cont…)</a:t>
            </a:r>
            <a:endParaRPr sz="2700"/>
          </a:p>
          <a:p>
            <a:pPr indent="0" lvl="0" marL="0" rtl="0" algn="l">
              <a:spcBef>
                <a:spcPts val="0"/>
              </a:spcBef>
              <a:spcAft>
                <a:spcPts val="0"/>
              </a:spcAft>
              <a:buNone/>
            </a:pPr>
            <a:r>
              <a:t/>
            </a:r>
            <a:endParaRPr sz="2700"/>
          </a:p>
        </p:txBody>
      </p:sp>
      <p:sp>
        <p:nvSpPr>
          <p:cNvPr id="299" name="Google Shape;299;p27"/>
          <p:cNvSpPr txBox="1"/>
          <p:nvPr>
            <p:ph idx="1" type="body"/>
          </p:nvPr>
        </p:nvSpPr>
        <p:spPr>
          <a:xfrm>
            <a:off x="1011475" y="919800"/>
            <a:ext cx="7920900" cy="343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500">
                <a:solidFill>
                  <a:schemeClr val="accent6"/>
                </a:solidFill>
                <a:latin typeface="Arial"/>
                <a:ea typeface="Arial"/>
                <a:cs typeface="Arial"/>
                <a:sym typeface="Arial"/>
              </a:rPr>
              <a:t>Performance Metrics:</a:t>
            </a:r>
            <a:endParaRPr b="1" sz="1500">
              <a:solidFill>
                <a:schemeClr val="accent6"/>
              </a:solidFill>
              <a:latin typeface="Arial"/>
              <a:ea typeface="Arial"/>
              <a:cs typeface="Arial"/>
              <a:sym typeface="Arial"/>
            </a:endParaRPr>
          </a:p>
          <a:p>
            <a:pPr indent="-311150" lvl="0" marL="1371600" rtl="0" algn="just">
              <a:spcBef>
                <a:spcPts val="1200"/>
              </a:spcBef>
              <a:spcAft>
                <a:spcPts val="0"/>
              </a:spcAft>
              <a:buSzPts val="1300"/>
              <a:buFont typeface="Arial"/>
              <a:buChar char="●"/>
            </a:pPr>
            <a:r>
              <a:rPr b="1" lang="en-GB">
                <a:solidFill>
                  <a:schemeClr val="accent6"/>
                </a:solidFill>
                <a:latin typeface="Arial"/>
                <a:ea typeface="Arial"/>
                <a:cs typeface="Arial"/>
                <a:sym typeface="Arial"/>
              </a:rPr>
              <a:t>Crawl Speed:</a:t>
            </a:r>
            <a:r>
              <a:rPr lang="en-GB">
                <a:latin typeface="Arial"/>
                <a:ea typeface="Arial"/>
                <a:cs typeface="Arial"/>
                <a:sym typeface="Arial"/>
              </a:rPr>
              <a:t> With 2 threads, the crawler processes approximately 20-30 URLs per minute (depending on network speed and server response time).</a:t>
            </a:r>
            <a:endParaRPr>
              <a:latin typeface="Arial"/>
              <a:ea typeface="Arial"/>
              <a:cs typeface="Arial"/>
              <a:sym typeface="Arial"/>
            </a:endParaRPr>
          </a:p>
          <a:p>
            <a:pPr indent="-311150" lvl="0" marL="1371600" rtl="0" algn="just">
              <a:spcBef>
                <a:spcPts val="0"/>
              </a:spcBef>
              <a:spcAft>
                <a:spcPts val="0"/>
              </a:spcAft>
              <a:buSzPts val="1300"/>
              <a:buFont typeface="Arial"/>
              <a:buChar char="●"/>
            </a:pPr>
            <a:r>
              <a:rPr b="1" lang="en-GB">
                <a:solidFill>
                  <a:schemeClr val="accent6"/>
                </a:solidFill>
                <a:latin typeface="Arial"/>
                <a:ea typeface="Arial"/>
                <a:cs typeface="Arial"/>
                <a:sym typeface="Arial"/>
              </a:rPr>
              <a:t>Scalability:</a:t>
            </a:r>
            <a:r>
              <a:rPr lang="en-GB">
                <a:solidFill>
                  <a:schemeClr val="accent6"/>
                </a:solidFill>
                <a:latin typeface="Arial"/>
                <a:ea typeface="Arial"/>
                <a:cs typeface="Arial"/>
                <a:sym typeface="Arial"/>
              </a:rPr>
              <a:t> </a:t>
            </a:r>
            <a:r>
              <a:rPr lang="en-GB">
                <a:latin typeface="Arial"/>
                <a:ea typeface="Arial"/>
                <a:cs typeface="Arial"/>
                <a:sym typeface="Arial"/>
              </a:rPr>
              <a:t>The crawler scales well with increasing threads (up to 10 threads), though website rate-limiting might slow down or block requests at higher concurrency.</a:t>
            </a:r>
            <a:endParaRPr>
              <a:latin typeface="Arial"/>
              <a:ea typeface="Arial"/>
              <a:cs typeface="Arial"/>
              <a:sym typeface="Arial"/>
            </a:endParaRPr>
          </a:p>
          <a:p>
            <a:pPr indent="-311150" lvl="0" marL="1371600" rtl="0" algn="just">
              <a:spcBef>
                <a:spcPts val="0"/>
              </a:spcBef>
              <a:spcAft>
                <a:spcPts val="0"/>
              </a:spcAft>
              <a:buSzPts val="1300"/>
              <a:buFont typeface="Arial"/>
              <a:buChar char="●"/>
            </a:pPr>
            <a:r>
              <a:rPr b="1" lang="en-GB">
                <a:solidFill>
                  <a:schemeClr val="accent6"/>
                </a:solidFill>
                <a:latin typeface="Arial"/>
                <a:ea typeface="Arial"/>
                <a:cs typeface="Arial"/>
                <a:sym typeface="Arial"/>
              </a:rPr>
              <a:t>State Management:</a:t>
            </a:r>
            <a:r>
              <a:rPr lang="en-GB">
                <a:latin typeface="Arial"/>
                <a:ea typeface="Arial"/>
                <a:cs typeface="Arial"/>
                <a:sym typeface="Arial"/>
              </a:rPr>
              <a:t> The crawler effectively handles pausing and resuming through the persistent state file.</a:t>
            </a:r>
            <a:endParaRPr>
              <a:latin typeface="Arial"/>
              <a:ea typeface="Arial"/>
              <a:cs typeface="Arial"/>
              <a:sym typeface="Arial"/>
            </a:endParaRPr>
          </a:p>
          <a:p>
            <a:pPr indent="0" lvl="0" marL="0" rtl="0" algn="l">
              <a:spcBef>
                <a:spcPts val="1200"/>
              </a:spcBef>
              <a:spcAft>
                <a:spcPts val="0"/>
              </a:spcAft>
              <a:buNone/>
            </a:pPr>
            <a:r>
              <a:rPr b="1" lang="en-GB" sz="1400">
                <a:solidFill>
                  <a:schemeClr val="accent6"/>
                </a:solidFill>
                <a:latin typeface="Arial"/>
                <a:ea typeface="Arial"/>
                <a:cs typeface="Arial"/>
                <a:sym typeface="Arial"/>
              </a:rPr>
              <a:t>Issues Encountered:</a:t>
            </a:r>
            <a:endParaRPr b="1" sz="1400">
              <a:solidFill>
                <a:schemeClr val="accent6"/>
              </a:solidFill>
              <a:latin typeface="Arial"/>
              <a:ea typeface="Arial"/>
              <a:cs typeface="Arial"/>
              <a:sym typeface="Arial"/>
            </a:endParaRPr>
          </a:p>
          <a:p>
            <a:pPr indent="-311150" lvl="0" marL="1371600" rtl="0" algn="l">
              <a:spcBef>
                <a:spcPts val="1200"/>
              </a:spcBef>
              <a:spcAft>
                <a:spcPts val="0"/>
              </a:spcAft>
              <a:buSzPts val="1300"/>
              <a:buFont typeface="Arial"/>
              <a:buChar char="●"/>
            </a:pPr>
            <a:r>
              <a:rPr b="1" lang="en-GB">
                <a:solidFill>
                  <a:schemeClr val="accent6"/>
                </a:solidFill>
                <a:latin typeface="Arial"/>
                <a:ea typeface="Arial"/>
                <a:cs typeface="Arial"/>
                <a:sym typeface="Arial"/>
              </a:rPr>
              <a:t>Rate Limiting:</a:t>
            </a:r>
            <a:r>
              <a:rPr lang="en-GB">
                <a:latin typeface="Arial"/>
                <a:ea typeface="Arial"/>
                <a:cs typeface="Arial"/>
                <a:sym typeface="Arial"/>
              </a:rPr>
              <a:t> Websites like LinkedIn may block or limit the number of requests per IP, requiring a more sophisticated rate-limiting mechanism.</a:t>
            </a:r>
            <a:endParaRPr>
              <a:latin typeface="Arial"/>
              <a:ea typeface="Arial"/>
              <a:cs typeface="Arial"/>
              <a:sym typeface="Arial"/>
            </a:endParaRPr>
          </a:p>
          <a:p>
            <a:pPr indent="-311150" lvl="0" marL="1371600" rtl="0" algn="l">
              <a:spcBef>
                <a:spcPts val="0"/>
              </a:spcBef>
              <a:spcAft>
                <a:spcPts val="0"/>
              </a:spcAft>
              <a:buSzPts val="1300"/>
              <a:buFont typeface="Arial"/>
              <a:buChar char="●"/>
            </a:pPr>
            <a:r>
              <a:rPr b="1" lang="en-GB">
                <a:solidFill>
                  <a:schemeClr val="accent6"/>
                </a:solidFill>
                <a:latin typeface="Arial"/>
                <a:ea typeface="Arial"/>
                <a:cs typeface="Arial"/>
                <a:sym typeface="Arial"/>
              </a:rPr>
              <a:t>Dynamic Content:</a:t>
            </a:r>
            <a:r>
              <a:rPr lang="en-GB">
                <a:latin typeface="Arial"/>
                <a:ea typeface="Arial"/>
                <a:cs typeface="Arial"/>
                <a:sym typeface="Arial"/>
              </a:rPr>
              <a:t> Some modern websites (like LinkedIn) use JavaScript to load content, which may require handling dynamic content in a headless browser (e.g., Selenium) for more comprehensive crawling.</a:t>
            </a:r>
            <a:endParaRPr b="1" sz="1600">
              <a:solidFill>
                <a:schemeClr val="accent6"/>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2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References</a:t>
            </a:r>
            <a:endParaRPr/>
          </a:p>
        </p:txBody>
      </p:sp>
      <p:sp>
        <p:nvSpPr>
          <p:cNvPr id="305" name="Google Shape;305;p28"/>
          <p:cNvSpPr txBox="1"/>
          <p:nvPr>
            <p:ph idx="1" type="body"/>
          </p:nvPr>
        </p:nvSpPr>
        <p:spPr>
          <a:xfrm>
            <a:off x="1297500" y="1567550"/>
            <a:ext cx="7442700" cy="29319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SzPts val="1400"/>
              <a:buFont typeface="Arial"/>
              <a:buChar char="●"/>
            </a:pPr>
            <a:r>
              <a:rPr b="1" lang="en-GB" sz="1400">
                <a:solidFill>
                  <a:schemeClr val="accent6"/>
                </a:solidFill>
                <a:latin typeface="Arial"/>
                <a:ea typeface="Arial"/>
                <a:cs typeface="Arial"/>
                <a:sym typeface="Arial"/>
              </a:rPr>
              <a:t>Jsoup Documentation:</a:t>
            </a:r>
            <a:r>
              <a:rPr lang="en-GB" sz="1400">
                <a:uFill>
                  <a:noFill/>
                </a:uFill>
                <a:latin typeface="Arial"/>
                <a:ea typeface="Arial"/>
                <a:cs typeface="Arial"/>
                <a:sym typeface="Arial"/>
                <a:hlinkClick r:id="rId3"/>
              </a:rPr>
              <a:t> </a:t>
            </a:r>
            <a:r>
              <a:rPr lang="en-GB" sz="1400" u="sng">
                <a:latin typeface="Arial"/>
                <a:ea typeface="Arial"/>
                <a:cs typeface="Arial"/>
                <a:sym typeface="Arial"/>
                <a:hlinkClick r:id="rId4"/>
              </a:rPr>
              <a:t>https://jsoup.org/</a:t>
            </a:r>
            <a:endParaRPr sz="1400" u="sng">
              <a:latin typeface="Arial"/>
              <a:ea typeface="Arial"/>
              <a:cs typeface="Arial"/>
              <a:sym typeface="Arial"/>
            </a:endParaRPr>
          </a:p>
          <a:p>
            <a:pPr indent="-317500" lvl="0" marL="457200" rtl="0" algn="l">
              <a:spcBef>
                <a:spcPts val="0"/>
              </a:spcBef>
              <a:spcAft>
                <a:spcPts val="0"/>
              </a:spcAft>
              <a:buSzPts val="1400"/>
              <a:buFont typeface="Arial"/>
              <a:buChar char="●"/>
            </a:pPr>
            <a:r>
              <a:rPr b="1" lang="en-GB" sz="1400">
                <a:solidFill>
                  <a:schemeClr val="accent6"/>
                </a:solidFill>
                <a:latin typeface="Arial"/>
                <a:ea typeface="Arial"/>
                <a:cs typeface="Arial"/>
                <a:sym typeface="Arial"/>
              </a:rPr>
              <a:t>Java Executors &amp; Thread Pool Documentation:</a:t>
            </a:r>
            <a:r>
              <a:rPr lang="en-GB" sz="1400">
                <a:solidFill>
                  <a:schemeClr val="accent6"/>
                </a:solidFill>
                <a:uFill>
                  <a:noFill/>
                </a:uFill>
                <a:latin typeface="Arial"/>
                <a:ea typeface="Arial"/>
                <a:cs typeface="Arial"/>
                <a:sym typeface="Arial"/>
                <a:hlinkClick r:id="rId5">
                  <a:extLst>
                    <a:ext uri="{A12FA001-AC4F-418D-AE19-62706E023703}">
                      <ahyp:hlinkClr val="tx"/>
                    </a:ext>
                  </a:extLst>
                </a:hlinkClick>
              </a:rPr>
              <a:t> </a:t>
            </a:r>
            <a:r>
              <a:rPr lang="en-GB" sz="1400" u="sng">
                <a:latin typeface="Arial"/>
                <a:ea typeface="Arial"/>
                <a:cs typeface="Arial"/>
                <a:sym typeface="Arial"/>
                <a:hlinkClick r:id="rId6"/>
              </a:rPr>
              <a:t>https://docs.oracle.com/javase/8/docs/api/java/util/concurrent/ExecutorService.html</a:t>
            </a:r>
            <a:endParaRPr sz="1400" u="sng">
              <a:latin typeface="Arial"/>
              <a:ea typeface="Arial"/>
              <a:cs typeface="Arial"/>
              <a:sym typeface="Arial"/>
            </a:endParaRPr>
          </a:p>
          <a:p>
            <a:pPr indent="-317500" lvl="0" marL="457200" rtl="0" algn="l">
              <a:spcBef>
                <a:spcPts val="0"/>
              </a:spcBef>
              <a:spcAft>
                <a:spcPts val="0"/>
              </a:spcAft>
              <a:buSzPts val="1400"/>
              <a:buFont typeface="Arial"/>
              <a:buChar char="●"/>
            </a:pPr>
            <a:r>
              <a:rPr b="1" lang="en-GB" sz="1400">
                <a:solidFill>
                  <a:schemeClr val="accent6"/>
                </a:solidFill>
                <a:latin typeface="Arial"/>
                <a:ea typeface="Arial"/>
                <a:cs typeface="Arial"/>
                <a:sym typeface="Arial"/>
              </a:rPr>
              <a:t>Java URL and URI Documentation:</a:t>
            </a:r>
            <a:r>
              <a:rPr lang="en-GB" sz="1400">
                <a:solidFill>
                  <a:schemeClr val="accent6"/>
                </a:solidFill>
                <a:uFill>
                  <a:noFill/>
                </a:uFill>
                <a:latin typeface="Arial"/>
                <a:ea typeface="Arial"/>
                <a:cs typeface="Arial"/>
                <a:sym typeface="Arial"/>
                <a:hlinkClick r:id="rId7">
                  <a:extLst>
                    <a:ext uri="{A12FA001-AC4F-418D-AE19-62706E023703}">
                      <ahyp:hlinkClr val="tx"/>
                    </a:ext>
                  </a:extLst>
                </a:hlinkClick>
              </a:rPr>
              <a:t> </a:t>
            </a:r>
            <a:r>
              <a:rPr lang="en-GB" sz="1400" u="sng">
                <a:latin typeface="Arial"/>
                <a:ea typeface="Arial"/>
                <a:cs typeface="Arial"/>
                <a:sym typeface="Arial"/>
                <a:hlinkClick r:id="rId8"/>
              </a:rPr>
              <a:t>https://docs.oracle.com/javase/8/docs/api/java/net/URL.html</a:t>
            </a:r>
            <a:endParaRPr sz="1400" u="sng">
              <a:latin typeface="Arial"/>
              <a:ea typeface="Arial"/>
              <a:cs typeface="Arial"/>
              <a:sym typeface="Arial"/>
            </a:endParaRPr>
          </a:p>
          <a:p>
            <a:pPr indent="-317500" lvl="0" marL="457200" rtl="0" algn="l">
              <a:spcBef>
                <a:spcPts val="0"/>
              </a:spcBef>
              <a:spcAft>
                <a:spcPts val="0"/>
              </a:spcAft>
              <a:buSzPts val="1400"/>
              <a:buFont typeface="Arial"/>
              <a:buChar char="●"/>
            </a:pPr>
            <a:r>
              <a:rPr b="1" lang="en-GB" sz="1400">
                <a:solidFill>
                  <a:schemeClr val="accent6"/>
                </a:solidFill>
                <a:latin typeface="Arial"/>
                <a:ea typeface="Arial"/>
                <a:cs typeface="Arial"/>
                <a:sym typeface="Arial"/>
              </a:rPr>
              <a:t>Java BlockingQueue Documentation:</a:t>
            </a:r>
            <a:r>
              <a:rPr lang="en-GB" sz="1400">
                <a:solidFill>
                  <a:schemeClr val="accent6"/>
                </a:solidFill>
                <a:uFill>
                  <a:noFill/>
                </a:uFill>
                <a:latin typeface="Arial"/>
                <a:ea typeface="Arial"/>
                <a:cs typeface="Arial"/>
                <a:sym typeface="Arial"/>
                <a:hlinkClick r:id="rId9">
                  <a:extLst>
                    <a:ext uri="{A12FA001-AC4F-418D-AE19-62706E023703}">
                      <ahyp:hlinkClr val="tx"/>
                    </a:ext>
                  </a:extLst>
                </a:hlinkClick>
              </a:rPr>
              <a:t> </a:t>
            </a:r>
            <a:r>
              <a:rPr lang="en-GB" sz="1400" u="sng">
                <a:latin typeface="Arial"/>
                <a:ea typeface="Arial"/>
                <a:cs typeface="Arial"/>
                <a:sym typeface="Arial"/>
                <a:hlinkClick r:id="rId10"/>
              </a:rPr>
              <a:t>https://docs.oracle.com/javase/8/docs/api/java/util/concurrent/BlockingQueue.html</a:t>
            </a:r>
            <a:endParaRPr sz="1400" u="sng">
              <a:latin typeface="Arial"/>
              <a:ea typeface="Arial"/>
              <a:cs typeface="Arial"/>
              <a:sym typeface="Arial"/>
            </a:endParaRPr>
          </a:p>
          <a:p>
            <a:pPr indent="-317500" lvl="0" marL="457200" rtl="0" algn="l">
              <a:spcBef>
                <a:spcPts val="0"/>
              </a:spcBef>
              <a:spcAft>
                <a:spcPts val="0"/>
              </a:spcAft>
              <a:buSzPts val="1400"/>
              <a:buFont typeface="Arial"/>
              <a:buChar char="●"/>
            </a:pPr>
            <a:r>
              <a:rPr b="1" lang="en-GB" sz="1400">
                <a:solidFill>
                  <a:schemeClr val="accent6"/>
                </a:solidFill>
                <a:latin typeface="Arial"/>
                <a:ea typeface="Arial"/>
                <a:cs typeface="Arial"/>
                <a:sym typeface="Arial"/>
              </a:rPr>
              <a:t>Web Crawling Best Practices:</a:t>
            </a:r>
            <a:r>
              <a:rPr lang="en-GB" sz="1400">
                <a:uFill>
                  <a:noFill/>
                </a:uFill>
                <a:latin typeface="Arial"/>
                <a:ea typeface="Arial"/>
                <a:cs typeface="Arial"/>
                <a:sym typeface="Arial"/>
                <a:hlinkClick r:id="rId11"/>
              </a:rPr>
              <a:t> </a:t>
            </a:r>
            <a:r>
              <a:rPr lang="en-GB" sz="1400" u="sng">
                <a:latin typeface="Arial"/>
                <a:ea typeface="Arial"/>
                <a:cs typeface="Arial"/>
                <a:sym typeface="Arial"/>
                <a:hlinkClick r:id="rId12"/>
              </a:rPr>
              <a:t>https://www.robotstxt.org/</a:t>
            </a:r>
            <a:endParaRPr sz="1400" u="sng">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29"/>
          <p:cNvSpPr txBox="1"/>
          <p:nvPr>
            <p:ph idx="1" type="body"/>
          </p:nvPr>
        </p:nvSpPr>
        <p:spPr>
          <a:xfrm>
            <a:off x="2712650" y="2152650"/>
            <a:ext cx="5510700" cy="172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4900"/>
              <a:t>Thank You!</a:t>
            </a:r>
            <a:endParaRPr sz="4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Table Of Content</a:t>
            </a:r>
            <a:endParaRPr/>
          </a:p>
        </p:txBody>
      </p:sp>
      <p:sp>
        <p:nvSpPr>
          <p:cNvPr id="235" name="Google Shape;235;p18"/>
          <p:cNvSpPr txBox="1"/>
          <p:nvPr/>
        </p:nvSpPr>
        <p:spPr>
          <a:xfrm>
            <a:off x="1294301" y="20975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Introductions</a:t>
            </a:r>
            <a:endParaRPr sz="1800">
              <a:solidFill>
                <a:schemeClr val="lt1"/>
              </a:solidFill>
              <a:latin typeface="Average"/>
              <a:ea typeface="Average"/>
              <a:cs typeface="Average"/>
              <a:sym typeface="Average"/>
            </a:endParaRPr>
          </a:p>
        </p:txBody>
      </p:sp>
      <p:sp>
        <p:nvSpPr>
          <p:cNvPr id="236" name="Google Shape;236;p18"/>
          <p:cNvSpPr txBox="1"/>
          <p:nvPr/>
        </p:nvSpPr>
        <p:spPr>
          <a:xfrm>
            <a:off x="1294301" y="24230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Motivation</a:t>
            </a:r>
            <a:endParaRPr>
              <a:solidFill>
                <a:schemeClr val="lt1"/>
              </a:solidFill>
              <a:latin typeface="Montserrat"/>
              <a:ea typeface="Montserrat"/>
              <a:cs typeface="Montserrat"/>
              <a:sym typeface="Montserrat"/>
            </a:endParaRPr>
          </a:p>
        </p:txBody>
      </p:sp>
      <p:sp>
        <p:nvSpPr>
          <p:cNvPr id="237" name="Google Shape;237;p18"/>
          <p:cNvSpPr txBox="1"/>
          <p:nvPr/>
        </p:nvSpPr>
        <p:spPr>
          <a:xfrm>
            <a:off x="1294301" y="2748576"/>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Problem Formulation</a:t>
            </a:r>
            <a:endParaRPr>
              <a:solidFill>
                <a:schemeClr val="lt1"/>
              </a:solidFill>
              <a:latin typeface="Montserrat"/>
              <a:ea typeface="Montserrat"/>
              <a:cs typeface="Montserrat"/>
              <a:sym typeface="Montserrat"/>
            </a:endParaRPr>
          </a:p>
        </p:txBody>
      </p:sp>
      <p:sp>
        <p:nvSpPr>
          <p:cNvPr id="238" name="Google Shape;238;p18"/>
          <p:cNvSpPr txBox="1"/>
          <p:nvPr/>
        </p:nvSpPr>
        <p:spPr>
          <a:xfrm>
            <a:off x="1294301" y="30740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Method</a:t>
            </a:r>
            <a:endParaRPr sz="1800">
              <a:solidFill>
                <a:schemeClr val="lt1"/>
              </a:solidFill>
              <a:latin typeface="Average"/>
              <a:ea typeface="Average"/>
              <a:cs typeface="Average"/>
              <a:sym typeface="Average"/>
            </a:endParaRPr>
          </a:p>
        </p:txBody>
      </p:sp>
      <p:sp>
        <p:nvSpPr>
          <p:cNvPr id="239" name="Google Shape;239;p18"/>
          <p:cNvSpPr txBox="1"/>
          <p:nvPr/>
        </p:nvSpPr>
        <p:spPr>
          <a:xfrm>
            <a:off x="1294301" y="3399577"/>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Results</a:t>
            </a:r>
            <a:endParaRPr sz="1800">
              <a:solidFill>
                <a:schemeClr val="lt1"/>
              </a:solidFill>
              <a:latin typeface="Average"/>
              <a:ea typeface="Average"/>
              <a:cs typeface="Average"/>
              <a:sym typeface="Average"/>
            </a:endParaRPr>
          </a:p>
        </p:txBody>
      </p:sp>
      <p:sp>
        <p:nvSpPr>
          <p:cNvPr id="240" name="Google Shape;240;p18"/>
          <p:cNvSpPr txBox="1"/>
          <p:nvPr/>
        </p:nvSpPr>
        <p:spPr>
          <a:xfrm>
            <a:off x="1294298" y="3725075"/>
            <a:ext cx="3018300" cy="325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a:solidFill>
                  <a:schemeClr val="lt1"/>
                </a:solidFill>
                <a:latin typeface="Montserrat"/>
                <a:ea typeface="Montserrat"/>
                <a:cs typeface="Montserrat"/>
                <a:sym typeface="Montserrat"/>
              </a:rPr>
              <a:t>References</a:t>
            </a:r>
            <a:endParaRPr sz="1800">
              <a:solidFill>
                <a:schemeClr val="lt1"/>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Team Members and Responsibilities</a:t>
            </a:r>
            <a:endParaRPr/>
          </a:p>
        </p:txBody>
      </p:sp>
      <p:sp>
        <p:nvSpPr>
          <p:cNvPr id="246" name="Google Shape;246;p19"/>
          <p:cNvSpPr txBox="1"/>
          <p:nvPr>
            <p:ph idx="1" type="body"/>
          </p:nvPr>
        </p:nvSpPr>
        <p:spPr>
          <a:xfrm>
            <a:off x="1297500" y="1124850"/>
            <a:ext cx="7038900" cy="3354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100">
                <a:latin typeface="Arial"/>
                <a:ea typeface="Arial"/>
                <a:cs typeface="Arial"/>
                <a:sym typeface="Arial"/>
              </a:rPr>
              <a:t>Manish Kolla</a:t>
            </a:r>
            <a:br>
              <a:rPr b="1" lang="en-GB" sz="1100">
                <a:latin typeface="Arial"/>
                <a:ea typeface="Arial"/>
                <a:cs typeface="Arial"/>
                <a:sym typeface="Arial"/>
              </a:rPr>
            </a:br>
            <a:r>
              <a:rPr lang="en-GB" sz="1100">
                <a:latin typeface="Arial"/>
                <a:ea typeface="Arial"/>
                <a:cs typeface="Arial"/>
                <a:sym typeface="Arial"/>
              </a:rPr>
              <a:t>I’m Manish Kolla, a senior undergraduate student majoring in Computer Science at Georgia State University. As the project lead, I am responsible for the overall formulation and execution of our project. This includes designing the architecture, coordinating the development process, and ensuring the project meets its objectives. I am also heavily involved in the coding phase, where I focus on selecting the right tools and technologies to ensure the project is both efficient and scalable. Additionally, I manage the integration of various components, ensuring they work seamlessly together.</a:t>
            </a:r>
            <a:endParaRPr sz="1100">
              <a:latin typeface="Arial"/>
              <a:ea typeface="Arial"/>
              <a:cs typeface="Arial"/>
              <a:sym typeface="Arial"/>
            </a:endParaRPr>
          </a:p>
          <a:p>
            <a:pPr indent="0" lvl="0" marL="0" rtl="0" algn="l">
              <a:spcBef>
                <a:spcPts val="1200"/>
              </a:spcBef>
              <a:spcAft>
                <a:spcPts val="0"/>
              </a:spcAft>
              <a:buNone/>
            </a:pPr>
            <a:r>
              <a:rPr b="1" lang="en-GB" sz="1100">
                <a:latin typeface="Arial"/>
                <a:ea typeface="Arial"/>
                <a:cs typeface="Arial"/>
                <a:sym typeface="Arial"/>
              </a:rPr>
              <a:t>Nishchay Patel</a:t>
            </a:r>
            <a:br>
              <a:rPr b="1" lang="en-GB" sz="1100">
                <a:latin typeface="Arial"/>
                <a:ea typeface="Arial"/>
                <a:cs typeface="Arial"/>
                <a:sym typeface="Arial"/>
              </a:rPr>
            </a:br>
            <a:r>
              <a:rPr lang="en-GB" sz="1100">
                <a:latin typeface="Arial"/>
                <a:ea typeface="Arial"/>
                <a:cs typeface="Arial"/>
                <a:sym typeface="Arial"/>
              </a:rPr>
              <a:t>I’m Nishchay Patel, a senior undergraduate student majoring in Computer Science at </a:t>
            </a:r>
            <a:r>
              <a:rPr lang="en-GB" sz="1100">
                <a:latin typeface="Arial"/>
                <a:ea typeface="Arial"/>
                <a:cs typeface="Arial"/>
                <a:sym typeface="Arial"/>
              </a:rPr>
              <a:t>Georgia State University</a:t>
            </a:r>
            <a:r>
              <a:rPr lang="en-GB" sz="1100">
                <a:latin typeface="Arial"/>
                <a:ea typeface="Arial"/>
                <a:cs typeface="Arial"/>
                <a:sym typeface="Arial"/>
              </a:rPr>
              <a:t>. In our project, I am responsible for writing the core code and developing the methodology behind our solution. I focus on designing the structure of our code and the workflow that connects each component, ensuring that the development process is organized and efficient. My role also involves maintaining the clarity of the codebase, ensuring readability and scalability for future improvements. I work closely with the my teammate to implement best practices and troubleshoot any technical issues that arise during development.</a:t>
            </a:r>
            <a:endParaRPr sz="1100">
              <a:latin typeface="Arial"/>
              <a:ea typeface="Arial"/>
              <a:cs typeface="Arial"/>
              <a:sym typeface="Arial"/>
            </a:endParaRPr>
          </a:p>
          <a:p>
            <a:pPr indent="0" lvl="0" marL="0" rtl="0" algn="l">
              <a:spcBef>
                <a:spcPts val="1200"/>
              </a:spcBef>
              <a:spcAft>
                <a:spcPts val="16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Overview</a:t>
            </a:r>
            <a:endParaRPr/>
          </a:p>
        </p:txBody>
      </p:sp>
      <p:sp>
        <p:nvSpPr>
          <p:cNvPr id="252" name="Google Shape;252;p20"/>
          <p:cNvSpPr txBox="1"/>
          <p:nvPr>
            <p:ph idx="1" type="body"/>
          </p:nvPr>
        </p:nvSpPr>
        <p:spPr>
          <a:xfrm>
            <a:off x="1297500" y="1307850"/>
            <a:ext cx="7038900" cy="3205200"/>
          </a:xfrm>
          <a:prstGeom prst="rect">
            <a:avLst/>
          </a:prstGeom>
        </p:spPr>
        <p:txBody>
          <a:bodyPr anchorCtr="0" anchor="t" bIns="91425" lIns="91425" spcFirstLastPara="1" rIns="91425" wrap="square" tIns="91425">
            <a:noAutofit/>
          </a:bodyPr>
          <a:lstStyle/>
          <a:p>
            <a:pPr indent="-330200" lvl="0" marL="457200" rtl="0" algn="l">
              <a:spcBef>
                <a:spcPts val="1200"/>
              </a:spcBef>
              <a:spcAft>
                <a:spcPts val="0"/>
              </a:spcAft>
              <a:buSzPts val="1600"/>
              <a:buFont typeface="Calibri"/>
              <a:buChar char="●"/>
            </a:pPr>
            <a:r>
              <a:rPr lang="en-GB" sz="1600">
                <a:latin typeface="Calibri"/>
                <a:ea typeface="Calibri"/>
                <a:cs typeface="Calibri"/>
                <a:sym typeface="Calibri"/>
              </a:rPr>
              <a:t>This project implements a </a:t>
            </a:r>
            <a:r>
              <a:rPr b="1" lang="en-GB" sz="1600">
                <a:solidFill>
                  <a:schemeClr val="accent6"/>
                </a:solidFill>
                <a:latin typeface="Calibri"/>
                <a:ea typeface="Calibri"/>
                <a:cs typeface="Calibri"/>
                <a:sym typeface="Calibri"/>
              </a:rPr>
              <a:t>multi-threaded web crawler</a:t>
            </a:r>
            <a:r>
              <a:rPr lang="en-GB" sz="1600">
                <a:latin typeface="Calibri"/>
                <a:ea typeface="Calibri"/>
                <a:cs typeface="Calibri"/>
                <a:sym typeface="Calibri"/>
              </a:rPr>
              <a:t> using Java to explore web pages, extract links, and crawl them recursively up to a specified depth.</a:t>
            </a:r>
            <a:endParaRPr sz="1600">
              <a:latin typeface="Calibri"/>
              <a:ea typeface="Calibri"/>
              <a:cs typeface="Calibri"/>
              <a:sym typeface="Calibri"/>
            </a:endParaRPr>
          </a:p>
          <a:p>
            <a:pPr indent="0" lvl="0" marL="457200" rtl="0" algn="l">
              <a:spcBef>
                <a:spcPts val="1200"/>
              </a:spcBef>
              <a:spcAft>
                <a:spcPts val="0"/>
              </a:spcAft>
              <a:buNone/>
            </a:pPr>
            <a:r>
              <a:t/>
            </a:r>
            <a:endParaRPr sz="1600">
              <a:latin typeface="Calibri"/>
              <a:ea typeface="Calibri"/>
              <a:cs typeface="Calibri"/>
              <a:sym typeface="Calibri"/>
            </a:endParaRPr>
          </a:p>
          <a:p>
            <a:pPr indent="-330200" lvl="0" marL="457200" rtl="0" algn="l">
              <a:spcBef>
                <a:spcPts val="1200"/>
              </a:spcBef>
              <a:spcAft>
                <a:spcPts val="0"/>
              </a:spcAft>
              <a:buSzPts val="1600"/>
              <a:buFont typeface="Arial"/>
              <a:buChar char="●"/>
            </a:pPr>
            <a:r>
              <a:rPr lang="en-GB" sz="1600">
                <a:latin typeface="Calibri"/>
                <a:ea typeface="Calibri"/>
                <a:cs typeface="Calibri"/>
                <a:sym typeface="Calibri"/>
              </a:rPr>
              <a:t>The crawler uses</a:t>
            </a:r>
            <a:r>
              <a:rPr b="1" lang="en-GB" sz="1600">
                <a:solidFill>
                  <a:schemeClr val="accent6"/>
                </a:solidFill>
                <a:latin typeface="Calibri"/>
                <a:ea typeface="Calibri"/>
                <a:cs typeface="Calibri"/>
                <a:sym typeface="Calibri"/>
              </a:rPr>
              <a:t> Jsoup</a:t>
            </a:r>
            <a:r>
              <a:rPr lang="en-GB" sz="1600">
                <a:latin typeface="Calibri"/>
                <a:ea typeface="Calibri"/>
                <a:cs typeface="Calibri"/>
                <a:sym typeface="Calibri"/>
              </a:rPr>
              <a:t> for HTML parsing, </a:t>
            </a:r>
            <a:r>
              <a:rPr b="1" lang="en-GB" sz="1600">
                <a:solidFill>
                  <a:schemeClr val="accent6"/>
                </a:solidFill>
                <a:latin typeface="Calibri"/>
                <a:ea typeface="Calibri"/>
                <a:cs typeface="Calibri"/>
                <a:sym typeface="Calibri"/>
              </a:rPr>
              <a:t>ExecutorService</a:t>
            </a:r>
            <a:r>
              <a:rPr lang="en-GB" sz="1600">
                <a:latin typeface="Calibri"/>
                <a:ea typeface="Calibri"/>
                <a:cs typeface="Calibri"/>
                <a:sym typeface="Calibri"/>
              </a:rPr>
              <a:t> for concurrent processing, and </a:t>
            </a:r>
            <a:r>
              <a:rPr b="1" lang="en-GB" sz="1600">
                <a:solidFill>
                  <a:schemeClr val="accent6"/>
                </a:solidFill>
                <a:latin typeface="Calibri"/>
                <a:ea typeface="Calibri"/>
                <a:cs typeface="Calibri"/>
                <a:sym typeface="Calibri"/>
              </a:rPr>
              <a:t>BlockingQueue</a:t>
            </a:r>
            <a:r>
              <a:rPr lang="en-GB" sz="1600">
                <a:solidFill>
                  <a:schemeClr val="accent6"/>
                </a:solidFill>
                <a:latin typeface="Calibri"/>
                <a:ea typeface="Calibri"/>
                <a:cs typeface="Calibri"/>
                <a:sym typeface="Calibri"/>
              </a:rPr>
              <a:t> </a:t>
            </a:r>
            <a:r>
              <a:rPr lang="en-GB" sz="1600">
                <a:latin typeface="Calibri"/>
                <a:ea typeface="Calibri"/>
                <a:cs typeface="Calibri"/>
                <a:sym typeface="Calibri"/>
              </a:rPr>
              <a:t>for thread-safe URL management.</a:t>
            </a:r>
            <a:endParaRPr sz="1600">
              <a:latin typeface="Calibri"/>
              <a:ea typeface="Calibri"/>
              <a:cs typeface="Calibri"/>
              <a:sym typeface="Calibri"/>
            </a:endParaRPr>
          </a:p>
          <a:p>
            <a:pPr indent="0" lvl="0" marL="457200" rtl="0" algn="l">
              <a:spcBef>
                <a:spcPts val="1200"/>
              </a:spcBef>
              <a:spcAft>
                <a:spcPts val="0"/>
              </a:spcAft>
              <a:buNone/>
            </a:pPr>
            <a:r>
              <a:t/>
            </a:r>
            <a:endParaRPr sz="1600">
              <a:latin typeface="Calibri"/>
              <a:ea typeface="Calibri"/>
              <a:cs typeface="Calibri"/>
              <a:sym typeface="Calibri"/>
            </a:endParaRPr>
          </a:p>
          <a:p>
            <a:pPr indent="-330200" lvl="0" marL="457200" rtl="0" algn="l">
              <a:spcBef>
                <a:spcPts val="1200"/>
              </a:spcBef>
              <a:spcAft>
                <a:spcPts val="0"/>
              </a:spcAft>
              <a:buSzPts val="1600"/>
              <a:buFont typeface="Calibri"/>
              <a:buChar char="●"/>
            </a:pPr>
            <a:r>
              <a:rPr lang="en-GB" sz="1600">
                <a:latin typeface="Calibri"/>
                <a:ea typeface="Calibri"/>
                <a:cs typeface="Calibri"/>
                <a:sym typeface="Calibri"/>
              </a:rPr>
              <a:t>It supports crawling websites within a specific domain and stores the crawled URLs in a persistent file, allowing the crawler to resume from where it left off.</a:t>
            </a:r>
            <a:endParaRPr sz="1600">
              <a:latin typeface="Calibri"/>
              <a:ea typeface="Calibri"/>
              <a:cs typeface="Calibri"/>
              <a:sym typeface="Calibri"/>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Motivation</a:t>
            </a:r>
            <a:endParaRPr/>
          </a:p>
        </p:txBody>
      </p:sp>
      <p:sp>
        <p:nvSpPr>
          <p:cNvPr id="258" name="Google Shape;258;p21"/>
          <p:cNvSpPr txBox="1"/>
          <p:nvPr>
            <p:ph idx="1" type="body"/>
          </p:nvPr>
        </p:nvSpPr>
        <p:spPr>
          <a:xfrm>
            <a:off x="1297500" y="1016000"/>
            <a:ext cx="7038900" cy="37410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1200"/>
              </a:spcBef>
              <a:spcAft>
                <a:spcPts val="0"/>
              </a:spcAft>
              <a:buSzPts val="1600"/>
              <a:buFont typeface="Calibri"/>
              <a:buChar char="●"/>
            </a:pPr>
            <a:r>
              <a:rPr lang="en-GB" sz="1600">
                <a:latin typeface="Calibri"/>
                <a:ea typeface="Calibri"/>
                <a:cs typeface="Calibri"/>
                <a:sym typeface="Calibri"/>
              </a:rPr>
              <a:t>With the rapid growth of the web, manual data extraction is </a:t>
            </a:r>
            <a:r>
              <a:rPr lang="en-GB" sz="1600">
                <a:solidFill>
                  <a:schemeClr val="accent6"/>
                </a:solidFill>
                <a:latin typeface="Calibri"/>
                <a:ea typeface="Calibri"/>
                <a:cs typeface="Calibri"/>
                <a:sym typeface="Calibri"/>
              </a:rPr>
              <a:t>inefficient</a:t>
            </a:r>
            <a:r>
              <a:rPr lang="en-GB" sz="1600">
                <a:latin typeface="Calibri"/>
                <a:ea typeface="Calibri"/>
                <a:cs typeface="Calibri"/>
                <a:sym typeface="Calibri"/>
              </a:rPr>
              <a:t>. Web crawlers automate this process for data mining, indexing, and monitoring.</a:t>
            </a:r>
            <a:endParaRPr sz="1600">
              <a:latin typeface="Calibri"/>
              <a:ea typeface="Calibri"/>
              <a:cs typeface="Calibri"/>
              <a:sym typeface="Calibri"/>
            </a:endParaRPr>
          </a:p>
          <a:p>
            <a:pPr indent="0" lvl="0" marL="457200" rtl="0" algn="l">
              <a:lnSpc>
                <a:spcPct val="100000"/>
              </a:lnSpc>
              <a:spcBef>
                <a:spcPts val="1200"/>
              </a:spcBef>
              <a:spcAft>
                <a:spcPts val="0"/>
              </a:spcAft>
              <a:buNone/>
            </a:pPr>
            <a:r>
              <a:t/>
            </a:r>
            <a:endParaRPr sz="1600">
              <a:latin typeface="Calibri"/>
              <a:ea typeface="Calibri"/>
              <a:cs typeface="Calibri"/>
              <a:sym typeface="Calibri"/>
            </a:endParaRPr>
          </a:p>
          <a:p>
            <a:pPr indent="-330200" lvl="0" marL="457200" rtl="0" algn="l">
              <a:lnSpc>
                <a:spcPct val="100000"/>
              </a:lnSpc>
              <a:spcBef>
                <a:spcPts val="1200"/>
              </a:spcBef>
              <a:spcAft>
                <a:spcPts val="0"/>
              </a:spcAft>
              <a:buSzPts val="1600"/>
              <a:buFont typeface="Calibri"/>
              <a:buChar char="●"/>
            </a:pPr>
            <a:r>
              <a:rPr lang="en-GB" sz="1600">
                <a:latin typeface="Calibri"/>
                <a:ea typeface="Calibri"/>
                <a:cs typeface="Calibri"/>
                <a:sym typeface="Calibri"/>
              </a:rPr>
              <a:t>This project aims to build a scalable, </a:t>
            </a:r>
            <a:r>
              <a:rPr lang="en-GB" sz="1600">
                <a:solidFill>
                  <a:schemeClr val="accent6"/>
                </a:solidFill>
                <a:latin typeface="Calibri"/>
                <a:ea typeface="Calibri"/>
                <a:cs typeface="Calibri"/>
                <a:sym typeface="Calibri"/>
              </a:rPr>
              <a:t>multi-threaded crawler</a:t>
            </a:r>
            <a:r>
              <a:rPr lang="en-GB" sz="1600">
                <a:latin typeface="Calibri"/>
                <a:ea typeface="Calibri"/>
                <a:cs typeface="Calibri"/>
                <a:sym typeface="Calibri"/>
              </a:rPr>
              <a:t> that </a:t>
            </a:r>
            <a:r>
              <a:rPr lang="en-GB" sz="1600">
                <a:solidFill>
                  <a:schemeClr val="accent6"/>
                </a:solidFill>
                <a:latin typeface="Calibri"/>
                <a:ea typeface="Calibri"/>
                <a:cs typeface="Calibri"/>
                <a:sym typeface="Calibri"/>
              </a:rPr>
              <a:t>minimizes redundant requests</a:t>
            </a:r>
            <a:r>
              <a:rPr lang="en-GB" sz="1600">
                <a:latin typeface="Calibri"/>
                <a:ea typeface="Calibri"/>
                <a:cs typeface="Calibri"/>
                <a:sym typeface="Calibri"/>
              </a:rPr>
              <a:t> and scales for real-world use.</a:t>
            </a:r>
            <a:endParaRPr sz="1600">
              <a:latin typeface="Calibri"/>
              <a:ea typeface="Calibri"/>
              <a:cs typeface="Calibri"/>
              <a:sym typeface="Calibri"/>
            </a:endParaRPr>
          </a:p>
          <a:p>
            <a:pPr indent="0" lvl="0" marL="457200" rtl="0" algn="l">
              <a:lnSpc>
                <a:spcPct val="100000"/>
              </a:lnSpc>
              <a:spcBef>
                <a:spcPts val="1200"/>
              </a:spcBef>
              <a:spcAft>
                <a:spcPts val="0"/>
              </a:spcAft>
              <a:buNone/>
            </a:pPr>
            <a:r>
              <a:t/>
            </a:r>
            <a:endParaRPr sz="1600">
              <a:latin typeface="Calibri"/>
              <a:ea typeface="Calibri"/>
              <a:cs typeface="Calibri"/>
              <a:sym typeface="Calibri"/>
            </a:endParaRPr>
          </a:p>
          <a:p>
            <a:pPr indent="-330200" lvl="0" marL="457200" rtl="0" algn="l">
              <a:lnSpc>
                <a:spcPct val="100000"/>
              </a:lnSpc>
              <a:spcBef>
                <a:spcPts val="1200"/>
              </a:spcBef>
              <a:spcAft>
                <a:spcPts val="0"/>
              </a:spcAft>
              <a:buSzPts val="1600"/>
              <a:buFont typeface="Calibri"/>
              <a:buChar char="●"/>
            </a:pPr>
            <a:r>
              <a:rPr lang="en-GB" sz="1600">
                <a:latin typeface="Calibri"/>
                <a:ea typeface="Calibri"/>
                <a:cs typeface="Calibri"/>
                <a:sym typeface="Calibri"/>
              </a:rPr>
              <a:t>Building on our experience with Python and Selenium, we now aim to learn </a:t>
            </a:r>
            <a:r>
              <a:rPr lang="en-GB" sz="1600">
                <a:solidFill>
                  <a:schemeClr val="accent6"/>
                </a:solidFill>
                <a:latin typeface="Calibri"/>
                <a:ea typeface="Calibri"/>
                <a:cs typeface="Calibri"/>
                <a:sym typeface="Calibri"/>
              </a:rPr>
              <a:t>web crawling in Java</a:t>
            </a:r>
            <a:r>
              <a:rPr lang="en-GB" sz="1600">
                <a:latin typeface="Calibri"/>
                <a:ea typeface="Calibri"/>
                <a:cs typeface="Calibri"/>
                <a:sym typeface="Calibri"/>
              </a:rPr>
              <a:t>. Inspired by the </a:t>
            </a:r>
            <a:r>
              <a:rPr lang="en-GB" sz="1600">
                <a:solidFill>
                  <a:schemeClr val="accent6"/>
                </a:solidFill>
                <a:latin typeface="Calibri"/>
                <a:ea typeface="Calibri"/>
                <a:cs typeface="Calibri"/>
                <a:sym typeface="Calibri"/>
              </a:rPr>
              <a:t>ChatGPT Search</a:t>
            </a:r>
            <a:r>
              <a:rPr lang="en-GB" sz="1600">
                <a:latin typeface="Calibri"/>
                <a:ea typeface="Calibri"/>
                <a:cs typeface="Calibri"/>
                <a:sym typeface="Calibri"/>
              </a:rPr>
              <a:t> feature, we also seek to understand real-time crawling with </a:t>
            </a:r>
            <a:r>
              <a:rPr lang="en-GB" sz="1600">
                <a:solidFill>
                  <a:schemeClr val="accent6"/>
                </a:solidFill>
                <a:latin typeface="Calibri"/>
                <a:ea typeface="Calibri"/>
                <a:cs typeface="Calibri"/>
                <a:sym typeface="Calibri"/>
              </a:rPr>
              <a:t>faster execution</a:t>
            </a:r>
            <a:r>
              <a:rPr lang="en-GB" sz="1600">
                <a:latin typeface="Calibri"/>
                <a:ea typeface="Calibri"/>
                <a:cs typeface="Calibri"/>
                <a:sym typeface="Calibri"/>
              </a:rPr>
              <a:t> and </a:t>
            </a:r>
            <a:r>
              <a:rPr lang="en-GB" sz="1600">
                <a:solidFill>
                  <a:schemeClr val="accent6"/>
                </a:solidFill>
                <a:latin typeface="Calibri"/>
                <a:ea typeface="Calibri"/>
                <a:cs typeface="Calibri"/>
                <a:sym typeface="Calibri"/>
              </a:rPr>
              <a:t>minimal delays</a:t>
            </a:r>
            <a:r>
              <a:rPr lang="en-GB" sz="1600">
                <a:latin typeface="Calibri"/>
                <a:ea typeface="Calibri"/>
                <a:cs typeface="Calibri"/>
                <a:sym typeface="Calibri"/>
              </a:rPr>
              <a:t>.</a:t>
            </a:r>
            <a:endParaRPr sz="1600">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2"/>
          <p:cNvSpPr txBox="1"/>
          <p:nvPr>
            <p:ph type="title"/>
          </p:nvPr>
        </p:nvSpPr>
        <p:spPr>
          <a:xfrm>
            <a:off x="1297500" y="265800"/>
            <a:ext cx="75516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600"/>
              <a:t>Problem Formulation</a:t>
            </a:r>
            <a:endParaRPr sz="2600"/>
          </a:p>
          <a:p>
            <a:pPr indent="0" lvl="0" marL="0" rtl="0" algn="l">
              <a:spcBef>
                <a:spcPts val="0"/>
              </a:spcBef>
              <a:spcAft>
                <a:spcPts val="0"/>
              </a:spcAft>
              <a:buNone/>
            </a:pPr>
            <a:r>
              <a:t/>
            </a:r>
            <a:endParaRPr/>
          </a:p>
          <a:p>
            <a:pPr indent="0" lvl="0" marL="0" rtl="0" algn="l">
              <a:lnSpc>
                <a:spcPct val="115000"/>
              </a:lnSpc>
              <a:spcBef>
                <a:spcPts val="1200"/>
              </a:spcBef>
              <a:spcAft>
                <a:spcPts val="0"/>
              </a:spcAft>
              <a:buNone/>
            </a:pPr>
            <a:r>
              <a:rPr b="1" lang="en-GB" sz="1400">
                <a:solidFill>
                  <a:schemeClr val="accent6"/>
                </a:solidFill>
                <a:latin typeface="Arial"/>
                <a:ea typeface="Arial"/>
                <a:cs typeface="Arial"/>
                <a:sym typeface="Arial"/>
              </a:rPr>
              <a:t>Goal:</a:t>
            </a:r>
            <a:r>
              <a:rPr lang="en-GB" sz="1400">
                <a:latin typeface="Arial"/>
                <a:ea typeface="Arial"/>
                <a:cs typeface="Arial"/>
                <a:sym typeface="Arial"/>
              </a:rPr>
              <a:t> Build a </a:t>
            </a:r>
            <a:r>
              <a:rPr lang="en-GB" sz="1400">
                <a:solidFill>
                  <a:schemeClr val="accent6"/>
                </a:solidFill>
                <a:latin typeface="Arial"/>
                <a:ea typeface="Arial"/>
                <a:cs typeface="Arial"/>
                <a:sym typeface="Arial"/>
              </a:rPr>
              <a:t>multi-threaded web crawle</a:t>
            </a:r>
            <a:r>
              <a:rPr lang="en-GB" sz="1400">
                <a:latin typeface="Arial"/>
                <a:ea typeface="Arial"/>
                <a:cs typeface="Arial"/>
                <a:sym typeface="Arial"/>
              </a:rPr>
              <a:t>r that </a:t>
            </a:r>
            <a:r>
              <a:rPr lang="en-GB" sz="1400">
                <a:solidFill>
                  <a:schemeClr val="accent6"/>
                </a:solidFill>
                <a:latin typeface="Arial"/>
                <a:ea typeface="Arial"/>
                <a:cs typeface="Arial"/>
                <a:sym typeface="Arial"/>
              </a:rPr>
              <a:t>efficiently crawls</a:t>
            </a:r>
            <a:r>
              <a:rPr lang="en-GB" sz="1400">
                <a:latin typeface="Arial"/>
                <a:ea typeface="Arial"/>
                <a:cs typeface="Arial"/>
                <a:sym typeface="Arial"/>
              </a:rPr>
              <a:t> a website, </a:t>
            </a:r>
            <a:r>
              <a:rPr lang="en-GB" sz="1400">
                <a:solidFill>
                  <a:schemeClr val="accent6"/>
                </a:solidFill>
                <a:latin typeface="Arial"/>
                <a:ea typeface="Arial"/>
                <a:cs typeface="Arial"/>
                <a:sym typeface="Arial"/>
              </a:rPr>
              <a:t>extracts URLs</a:t>
            </a:r>
            <a:r>
              <a:rPr lang="en-GB" sz="1400">
                <a:latin typeface="Arial"/>
                <a:ea typeface="Arial"/>
                <a:cs typeface="Arial"/>
                <a:sym typeface="Arial"/>
              </a:rPr>
              <a:t>, and processes them.</a:t>
            </a:r>
            <a:endParaRPr sz="1400">
              <a:latin typeface="Arial"/>
              <a:ea typeface="Arial"/>
              <a:cs typeface="Arial"/>
              <a:sym typeface="Arial"/>
            </a:endParaRPr>
          </a:p>
          <a:p>
            <a:pPr indent="0" lvl="0" marL="0" rtl="0" algn="l">
              <a:spcBef>
                <a:spcPts val="1200"/>
              </a:spcBef>
              <a:spcAft>
                <a:spcPts val="0"/>
              </a:spcAft>
              <a:buNone/>
            </a:pPr>
            <a:r>
              <a:t/>
            </a:r>
            <a:endParaRPr/>
          </a:p>
        </p:txBody>
      </p:sp>
      <p:sp>
        <p:nvSpPr>
          <p:cNvPr id="264" name="Google Shape;264;p22"/>
          <p:cNvSpPr txBox="1"/>
          <p:nvPr/>
        </p:nvSpPr>
        <p:spPr>
          <a:xfrm>
            <a:off x="1297500" y="2233506"/>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01</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5" name="Google Shape;265;p22"/>
          <p:cNvSpPr txBox="1"/>
          <p:nvPr>
            <p:ph idx="1" type="body"/>
          </p:nvPr>
        </p:nvSpPr>
        <p:spPr>
          <a:xfrm>
            <a:off x="2030400" y="2015725"/>
            <a:ext cx="5877300" cy="808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solidFill>
                  <a:schemeClr val="accent6"/>
                </a:solidFill>
                <a:latin typeface="Arial"/>
                <a:ea typeface="Arial"/>
                <a:cs typeface="Arial"/>
                <a:sym typeface="Arial"/>
              </a:rPr>
              <a:t>Efficient URL Handling: </a:t>
            </a:r>
            <a:r>
              <a:rPr lang="en-GB">
                <a:latin typeface="Arial"/>
                <a:ea typeface="Arial"/>
                <a:cs typeface="Arial"/>
                <a:sym typeface="Arial"/>
              </a:rPr>
              <a:t>Effectively managing large volumes of URLs to ensure the crawler runs smoothly and doesn't miss important data.</a:t>
            </a:r>
            <a:endParaRPr>
              <a:latin typeface="Arial"/>
              <a:ea typeface="Arial"/>
              <a:cs typeface="Arial"/>
              <a:sym typeface="Arial"/>
            </a:endParaRPr>
          </a:p>
          <a:p>
            <a:pPr indent="0" lvl="0" marL="0" rtl="0" algn="l">
              <a:spcBef>
                <a:spcPts val="1200"/>
              </a:spcBef>
              <a:spcAft>
                <a:spcPts val="0"/>
              </a:spcAft>
              <a:buNone/>
            </a:pPr>
            <a:r>
              <a:t/>
            </a:r>
            <a:endParaRPr>
              <a:latin typeface="Arial"/>
              <a:ea typeface="Arial"/>
              <a:cs typeface="Arial"/>
              <a:sym typeface="Arial"/>
            </a:endParaRPr>
          </a:p>
          <a:p>
            <a:pPr indent="0" lvl="0" marL="0" rtl="0" algn="l">
              <a:spcBef>
                <a:spcPts val="1200"/>
              </a:spcBef>
              <a:spcAft>
                <a:spcPts val="1600"/>
              </a:spcAft>
              <a:buNone/>
            </a:pPr>
            <a:r>
              <a:t/>
            </a:r>
            <a:endParaRPr/>
          </a:p>
        </p:txBody>
      </p:sp>
      <p:sp>
        <p:nvSpPr>
          <p:cNvPr id="266" name="Google Shape;266;p22"/>
          <p:cNvSpPr txBox="1"/>
          <p:nvPr/>
        </p:nvSpPr>
        <p:spPr>
          <a:xfrm>
            <a:off x="1297500" y="3159181"/>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02</a:t>
            </a:r>
            <a:endParaRPr>
              <a:solidFill>
                <a:srgbClr val="FFFFFF"/>
              </a:solidFill>
            </a:endParaRPr>
          </a:p>
          <a:p>
            <a:pPr indent="0" lvl="0" marL="0" rtl="0" algn="l">
              <a:spcBef>
                <a:spcPts val="0"/>
              </a:spcBef>
              <a:spcAft>
                <a:spcPts val="0"/>
              </a:spcAft>
              <a:buNone/>
            </a:pPr>
            <a:r>
              <a:t/>
            </a:r>
            <a:endParaRPr sz="1300">
              <a:solidFill>
                <a:srgbClr val="FFFFFF"/>
              </a:solidFill>
            </a:endParaRPr>
          </a:p>
        </p:txBody>
      </p:sp>
      <p:sp>
        <p:nvSpPr>
          <p:cNvPr id="267" name="Google Shape;267;p22"/>
          <p:cNvSpPr txBox="1"/>
          <p:nvPr>
            <p:ph idx="1" type="body"/>
          </p:nvPr>
        </p:nvSpPr>
        <p:spPr>
          <a:xfrm>
            <a:off x="2030400" y="2824523"/>
            <a:ext cx="5877300" cy="7026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solidFill>
                  <a:schemeClr val="accent6"/>
                </a:solidFill>
                <a:latin typeface="Arial"/>
                <a:ea typeface="Arial"/>
                <a:cs typeface="Arial"/>
                <a:sym typeface="Arial"/>
              </a:rPr>
              <a:t>Concurrency and Server Load Management: </a:t>
            </a:r>
            <a:r>
              <a:rPr lang="en-GB">
                <a:latin typeface="Arial"/>
                <a:ea typeface="Arial"/>
                <a:cs typeface="Arial"/>
                <a:sym typeface="Arial"/>
              </a:rPr>
              <a:t>Coordinating concurrent threads to prevent server overload, ensuring optimal performance without causing disruptions.</a:t>
            </a:r>
            <a:endParaRPr>
              <a:latin typeface="Arial"/>
              <a:ea typeface="Arial"/>
              <a:cs typeface="Arial"/>
              <a:sym typeface="Arial"/>
            </a:endParaRPr>
          </a:p>
          <a:p>
            <a:pPr indent="0" lvl="0" marL="0" rtl="0" algn="l">
              <a:spcBef>
                <a:spcPts val="1200"/>
              </a:spcBef>
              <a:spcAft>
                <a:spcPts val="1600"/>
              </a:spcAft>
              <a:buNone/>
            </a:pPr>
            <a:r>
              <a:t/>
            </a:r>
            <a:endParaRPr sz="1500"/>
          </a:p>
        </p:txBody>
      </p:sp>
      <p:sp>
        <p:nvSpPr>
          <p:cNvPr id="268" name="Google Shape;268;p22"/>
          <p:cNvSpPr txBox="1"/>
          <p:nvPr/>
        </p:nvSpPr>
        <p:spPr>
          <a:xfrm>
            <a:off x="1297500" y="3967969"/>
            <a:ext cx="732900" cy="80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400">
                <a:solidFill>
                  <a:srgbClr val="FFFFFF"/>
                </a:solidFill>
                <a:latin typeface="Montserrat"/>
                <a:ea typeface="Montserrat"/>
                <a:cs typeface="Montserrat"/>
                <a:sym typeface="Montserrat"/>
              </a:rPr>
              <a:t>03</a:t>
            </a:r>
            <a:endParaRPr sz="1300">
              <a:solidFill>
                <a:srgbClr val="FFFFFF"/>
              </a:solidFill>
            </a:endParaRPr>
          </a:p>
        </p:txBody>
      </p:sp>
      <p:sp>
        <p:nvSpPr>
          <p:cNvPr id="269" name="Google Shape;269;p22"/>
          <p:cNvSpPr txBox="1"/>
          <p:nvPr>
            <p:ph idx="1" type="body"/>
          </p:nvPr>
        </p:nvSpPr>
        <p:spPr>
          <a:xfrm>
            <a:off x="2030400" y="3744588"/>
            <a:ext cx="5877300" cy="8088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a:solidFill>
                  <a:schemeClr val="accent6"/>
                </a:solidFill>
                <a:latin typeface="Arial"/>
                <a:ea typeface="Arial"/>
                <a:cs typeface="Arial"/>
                <a:sym typeface="Arial"/>
              </a:rPr>
              <a:t>Crawler State and Depth Control:</a:t>
            </a:r>
            <a:r>
              <a:rPr b="1" lang="en-GB">
                <a:latin typeface="Arial"/>
                <a:ea typeface="Arial"/>
                <a:cs typeface="Arial"/>
                <a:sym typeface="Arial"/>
              </a:rPr>
              <a:t> </a:t>
            </a:r>
            <a:r>
              <a:rPr lang="en-GB">
                <a:latin typeface="Arial"/>
                <a:ea typeface="Arial"/>
                <a:cs typeface="Arial"/>
                <a:sym typeface="Arial"/>
              </a:rPr>
              <a:t>Maintaining the state of the crawler (paused/resumed sessions) and ensuring it doesn't crawl beyond a specified depth to avoid unnecessary resource usage.</a:t>
            </a:r>
            <a:endParaRPr>
              <a:latin typeface="Arial"/>
              <a:ea typeface="Arial"/>
              <a:cs typeface="Arial"/>
              <a:sym typeface="Arial"/>
            </a:endParaRPr>
          </a:p>
          <a:p>
            <a:pPr indent="0" lvl="0" marL="0" rtl="0" algn="l">
              <a:spcBef>
                <a:spcPts val="1200"/>
              </a:spcBef>
              <a:spcAft>
                <a:spcPts val="1600"/>
              </a:spcAft>
              <a:buNone/>
            </a:pPr>
            <a:r>
              <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3"/>
          <p:cNvSpPr txBox="1"/>
          <p:nvPr>
            <p:ph type="title"/>
          </p:nvPr>
        </p:nvSpPr>
        <p:spPr>
          <a:xfrm>
            <a:off x="1297500" y="25160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700"/>
              <a:t>Method</a:t>
            </a:r>
            <a:endParaRPr sz="2700"/>
          </a:p>
          <a:p>
            <a:pPr indent="0" lvl="0" marL="0" rtl="0" algn="l">
              <a:spcBef>
                <a:spcPts val="0"/>
              </a:spcBef>
              <a:spcAft>
                <a:spcPts val="0"/>
              </a:spcAft>
              <a:buNone/>
            </a:pPr>
            <a:r>
              <a:t/>
            </a:r>
            <a:endParaRPr sz="2700"/>
          </a:p>
        </p:txBody>
      </p:sp>
      <p:sp>
        <p:nvSpPr>
          <p:cNvPr id="275" name="Google Shape;275;p23"/>
          <p:cNvSpPr txBox="1"/>
          <p:nvPr>
            <p:ph idx="1" type="body"/>
          </p:nvPr>
        </p:nvSpPr>
        <p:spPr>
          <a:xfrm>
            <a:off x="1297500" y="1047750"/>
            <a:ext cx="7635000" cy="343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800">
                <a:solidFill>
                  <a:schemeClr val="accent6"/>
                </a:solidFill>
                <a:latin typeface="Arial"/>
                <a:ea typeface="Arial"/>
                <a:cs typeface="Arial"/>
                <a:sym typeface="Arial"/>
              </a:rPr>
              <a:t>Design Overview:</a:t>
            </a:r>
            <a:endParaRPr b="1" sz="1800">
              <a:solidFill>
                <a:schemeClr val="accent6"/>
              </a:solidFill>
              <a:latin typeface="Arial"/>
              <a:ea typeface="Arial"/>
              <a:cs typeface="Arial"/>
              <a:sym typeface="Arial"/>
            </a:endParaRPr>
          </a:p>
          <a:p>
            <a:pPr indent="-323850" lvl="0" marL="457200" rtl="0" algn="l">
              <a:lnSpc>
                <a:spcPct val="150000"/>
              </a:lnSpc>
              <a:spcBef>
                <a:spcPts val="1200"/>
              </a:spcBef>
              <a:spcAft>
                <a:spcPts val="0"/>
              </a:spcAft>
              <a:buSzPts val="1500"/>
              <a:buFont typeface="Arial"/>
              <a:buChar char="●"/>
            </a:pPr>
            <a:r>
              <a:rPr lang="en-GB" sz="1500">
                <a:latin typeface="Arial"/>
                <a:ea typeface="Arial"/>
                <a:cs typeface="Arial"/>
                <a:sym typeface="Arial"/>
              </a:rPr>
              <a:t>The crawler starts by receiving a </a:t>
            </a:r>
            <a:r>
              <a:rPr lang="en-GB" sz="1500">
                <a:solidFill>
                  <a:schemeClr val="accent6"/>
                </a:solidFill>
                <a:latin typeface="Arial"/>
                <a:ea typeface="Arial"/>
                <a:cs typeface="Arial"/>
                <a:sym typeface="Arial"/>
              </a:rPr>
              <a:t>starting URL</a:t>
            </a:r>
            <a:r>
              <a:rPr lang="en-GB" sz="1500">
                <a:latin typeface="Arial"/>
                <a:ea typeface="Arial"/>
                <a:cs typeface="Arial"/>
                <a:sym typeface="Arial"/>
              </a:rPr>
              <a:t>, </a:t>
            </a:r>
            <a:r>
              <a:rPr lang="en-GB" sz="1500">
                <a:solidFill>
                  <a:schemeClr val="accent6"/>
                </a:solidFill>
                <a:latin typeface="Arial"/>
                <a:ea typeface="Arial"/>
                <a:cs typeface="Arial"/>
                <a:sym typeface="Arial"/>
              </a:rPr>
              <a:t>number of threads</a:t>
            </a:r>
            <a:r>
              <a:rPr lang="en-GB" sz="1500">
                <a:latin typeface="Arial"/>
                <a:ea typeface="Arial"/>
                <a:cs typeface="Arial"/>
                <a:sym typeface="Arial"/>
              </a:rPr>
              <a:t>, and </a:t>
            </a:r>
            <a:r>
              <a:rPr lang="en-GB" sz="1500">
                <a:solidFill>
                  <a:schemeClr val="accent6"/>
                </a:solidFill>
                <a:latin typeface="Arial"/>
                <a:ea typeface="Arial"/>
                <a:cs typeface="Arial"/>
                <a:sym typeface="Arial"/>
              </a:rPr>
              <a:t>maximum depth</a:t>
            </a:r>
            <a:r>
              <a:rPr lang="en-GB" sz="1500">
                <a:latin typeface="Arial"/>
                <a:ea typeface="Arial"/>
                <a:cs typeface="Arial"/>
                <a:sym typeface="Arial"/>
              </a:rPr>
              <a:t> as input.</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latin typeface="Arial"/>
                <a:ea typeface="Arial"/>
                <a:cs typeface="Arial"/>
                <a:sym typeface="Arial"/>
              </a:rPr>
              <a:t>A </a:t>
            </a:r>
            <a:r>
              <a:rPr lang="en-GB" sz="1500">
                <a:solidFill>
                  <a:schemeClr val="accent6"/>
                </a:solidFill>
                <a:latin typeface="Arial"/>
                <a:ea typeface="Arial"/>
                <a:cs typeface="Arial"/>
                <a:sym typeface="Arial"/>
              </a:rPr>
              <a:t>thread pool </a:t>
            </a:r>
            <a:r>
              <a:rPr lang="en-GB" sz="1500">
                <a:latin typeface="Arial"/>
                <a:ea typeface="Arial"/>
                <a:cs typeface="Arial"/>
                <a:sym typeface="Arial"/>
              </a:rPr>
              <a:t>is used to handle multiple threads simultaneously.</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solidFill>
                  <a:schemeClr val="accent6"/>
                </a:solidFill>
                <a:latin typeface="Arial"/>
                <a:ea typeface="Arial"/>
                <a:cs typeface="Arial"/>
                <a:sym typeface="Arial"/>
              </a:rPr>
              <a:t>BlockingQueue</a:t>
            </a:r>
            <a:r>
              <a:rPr lang="en-GB" sz="1500">
                <a:latin typeface="Arial"/>
                <a:ea typeface="Arial"/>
                <a:cs typeface="Arial"/>
                <a:sym typeface="Arial"/>
              </a:rPr>
              <a:t> manages the URLs to be crawled, ensuring </a:t>
            </a:r>
            <a:r>
              <a:rPr lang="en-GB" sz="1500">
                <a:solidFill>
                  <a:schemeClr val="accent6"/>
                </a:solidFill>
                <a:latin typeface="Arial"/>
                <a:ea typeface="Arial"/>
                <a:cs typeface="Arial"/>
                <a:sym typeface="Arial"/>
              </a:rPr>
              <a:t>thread-safe access</a:t>
            </a:r>
            <a:r>
              <a:rPr lang="en-GB" sz="1500">
                <a:latin typeface="Arial"/>
                <a:ea typeface="Arial"/>
                <a:cs typeface="Arial"/>
                <a:sym typeface="Arial"/>
              </a:rPr>
              <a:t> across multiple threads.</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latin typeface="Arial"/>
                <a:ea typeface="Arial"/>
                <a:cs typeface="Arial"/>
                <a:sym typeface="Arial"/>
              </a:rPr>
              <a:t>Each thread fetches URLs from the queue, </a:t>
            </a:r>
            <a:r>
              <a:rPr lang="en-GB" sz="1500">
                <a:solidFill>
                  <a:schemeClr val="accent6"/>
                </a:solidFill>
                <a:latin typeface="Arial"/>
                <a:ea typeface="Arial"/>
                <a:cs typeface="Arial"/>
                <a:sym typeface="Arial"/>
              </a:rPr>
              <a:t>parses the page</a:t>
            </a:r>
            <a:r>
              <a:rPr lang="en-GB" sz="1500">
                <a:latin typeface="Arial"/>
                <a:ea typeface="Arial"/>
                <a:cs typeface="Arial"/>
                <a:sym typeface="Arial"/>
              </a:rPr>
              <a:t> using </a:t>
            </a:r>
            <a:r>
              <a:rPr lang="en-GB" sz="1500">
                <a:solidFill>
                  <a:schemeClr val="accent6"/>
                </a:solidFill>
                <a:latin typeface="Arial"/>
                <a:ea typeface="Arial"/>
                <a:cs typeface="Arial"/>
                <a:sym typeface="Arial"/>
              </a:rPr>
              <a:t>Jsoup</a:t>
            </a:r>
            <a:r>
              <a:rPr lang="en-GB" sz="1500">
                <a:latin typeface="Arial"/>
                <a:ea typeface="Arial"/>
                <a:cs typeface="Arial"/>
                <a:sym typeface="Arial"/>
              </a:rPr>
              <a:t>, extracts new links, and adds them back to the queue if they are valid.</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latin typeface="Arial"/>
                <a:ea typeface="Arial"/>
                <a:cs typeface="Arial"/>
                <a:sym typeface="Arial"/>
              </a:rPr>
              <a:t>The crawler respects a </a:t>
            </a:r>
            <a:r>
              <a:rPr lang="en-GB" sz="1500">
                <a:solidFill>
                  <a:schemeClr val="accent6"/>
                </a:solidFill>
                <a:latin typeface="Arial"/>
                <a:ea typeface="Arial"/>
                <a:cs typeface="Arial"/>
                <a:sym typeface="Arial"/>
              </a:rPr>
              <a:t>maximum depth</a:t>
            </a:r>
            <a:r>
              <a:rPr lang="en-GB" sz="1500">
                <a:latin typeface="Arial"/>
                <a:ea typeface="Arial"/>
                <a:cs typeface="Arial"/>
                <a:sym typeface="Arial"/>
              </a:rPr>
              <a:t> to avoid excessive crawling and loops through links </a:t>
            </a:r>
            <a:r>
              <a:rPr lang="en-GB" sz="1500">
                <a:solidFill>
                  <a:schemeClr val="accent6"/>
                </a:solidFill>
                <a:latin typeface="Arial"/>
                <a:ea typeface="Arial"/>
                <a:cs typeface="Arial"/>
                <a:sym typeface="Arial"/>
              </a:rPr>
              <a:t>recursively</a:t>
            </a:r>
            <a:r>
              <a:rPr lang="en-GB" sz="1500">
                <a:latin typeface="Arial"/>
                <a:ea typeface="Arial"/>
                <a:cs typeface="Arial"/>
                <a:sym typeface="Arial"/>
              </a:rPr>
              <a:t>.</a:t>
            </a:r>
            <a:endParaRPr sz="1500">
              <a:latin typeface="Arial"/>
              <a:ea typeface="Arial"/>
              <a:cs typeface="Arial"/>
              <a:sym typeface="Arial"/>
            </a:endParaRPr>
          </a:p>
          <a:p>
            <a:pPr indent="0" lvl="0" marL="0" rtl="0" algn="l">
              <a:spcBef>
                <a:spcPts val="1200"/>
              </a:spcBef>
              <a:spcAft>
                <a:spcPts val="1600"/>
              </a:spcAft>
              <a:buNone/>
            </a:pPr>
            <a:r>
              <a:t/>
            </a:r>
            <a:endParaRPr sz="16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4"/>
          <p:cNvSpPr txBox="1"/>
          <p:nvPr>
            <p:ph type="title"/>
          </p:nvPr>
        </p:nvSpPr>
        <p:spPr>
          <a:xfrm>
            <a:off x="1297500" y="194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700"/>
              <a:t>Method (Cont…)</a:t>
            </a:r>
            <a:endParaRPr sz="2700"/>
          </a:p>
          <a:p>
            <a:pPr indent="0" lvl="0" marL="0" rtl="0" algn="l">
              <a:spcBef>
                <a:spcPts val="0"/>
              </a:spcBef>
              <a:spcAft>
                <a:spcPts val="0"/>
              </a:spcAft>
              <a:buNone/>
            </a:pPr>
            <a:r>
              <a:t/>
            </a:r>
            <a:endParaRPr sz="2700"/>
          </a:p>
        </p:txBody>
      </p:sp>
      <p:sp>
        <p:nvSpPr>
          <p:cNvPr id="281" name="Google Shape;281;p24"/>
          <p:cNvSpPr txBox="1"/>
          <p:nvPr>
            <p:ph idx="1" type="body"/>
          </p:nvPr>
        </p:nvSpPr>
        <p:spPr>
          <a:xfrm>
            <a:off x="1297500" y="1047750"/>
            <a:ext cx="7635000" cy="343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b="1" lang="en-GB" sz="1800">
                <a:solidFill>
                  <a:schemeClr val="accent6"/>
                </a:solidFill>
                <a:latin typeface="Arial"/>
                <a:ea typeface="Arial"/>
                <a:cs typeface="Arial"/>
                <a:sym typeface="Arial"/>
              </a:rPr>
              <a:t>Key Components:</a:t>
            </a:r>
            <a:endParaRPr sz="1800">
              <a:latin typeface="Arial"/>
              <a:ea typeface="Arial"/>
              <a:cs typeface="Arial"/>
              <a:sym typeface="Arial"/>
            </a:endParaRPr>
          </a:p>
          <a:p>
            <a:pPr indent="-323850" lvl="0" marL="457200" rtl="0" algn="l">
              <a:lnSpc>
                <a:spcPct val="150000"/>
              </a:lnSpc>
              <a:spcBef>
                <a:spcPts val="1200"/>
              </a:spcBef>
              <a:spcAft>
                <a:spcPts val="0"/>
              </a:spcAft>
              <a:buSzPts val="1500"/>
              <a:buFont typeface="Arial"/>
              <a:buChar char="●"/>
            </a:pPr>
            <a:r>
              <a:rPr lang="en-GB" sz="1500">
                <a:solidFill>
                  <a:schemeClr val="accent6"/>
                </a:solidFill>
                <a:latin typeface="Arial"/>
                <a:ea typeface="Arial"/>
                <a:cs typeface="Arial"/>
                <a:sym typeface="Arial"/>
              </a:rPr>
              <a:t>ExecutorService: </a:t>
            </a:r>
            <a:r>
              <a:rPr lang="en-GB" sz="1500">
                <a:latin typeface="Arial"/>
                <a:ea typeface="Arial"/>
                <a:cs typeface="Arial"/>
                <a:sym typeface="Arial"/>
              </a:rPr>
              <a:t>Manages the pool of worker threads that crawl the URLs concurrently.</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solidFill>
                  <a:schemeClr val="accent6"/>
                </a:solidFill>
                <a:latin typeface="Arial"/>
                <a:ea typeface="Arial"/>
                <a:cs typeface="Arial"/>
                <a:sym typeface="Arial"/>
              </a:rPr>
              <a:t>Crawler Worker</a:t>
            </a:r>
            <a:r>
              <a:rPr lang="en-GB" sz="1500">
                <a:solidFill>
                  <a:schemeClr val="accent6"/>
                </a:solidFill>
                <a:latin typeface="Arial"/>
                <a:ea typeface="Arial"/>
                <a:cs typeface="Arial"/>
                <a:sym typeface="Arial"/>
              </a:rPr>
              <a:t>: </a:t>
            </a:r>
            <a:r>
              <a:rPr lang="en-GB" sz="1500">
                <a:latin typeface="Arial"/>
                <a:ea typeface="Arial"/>
                <a:cs typeface="Arial"/>
                <a:sym typeface="Arial"/>
              </a:rPr>
              <a:t>Each worker fetches URLs from the queue, crawls the page, and processes the links found on it.</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solidFill>
                  <a:schemeClr val="accent6"/>
                </a:solidFill>
                <a:latin typeface="Arial"/>
                <a:ea typeface="Arial"/>
                <a:cs typeface="Arial"/>
                <a:sym typeface="Arial"/>
              </a:rPr>
              <a:t>URL Validation:</a:t>
            </a:r>
            <a:r>
              <a:rPr lang="en-GB" sz="1500">
                <a:latin typeface="Arial"/>
                <a:ea typeface="Arial"/>
                <a:cs typeface="Arial"/>
                <a:sym typeface="Arial"/>
              </a:rPr>
              <a:t> Only URLs within the specified domain and not yet visited are processed to prevent crawling the same pages repeatedly.</a:t>
            </a:r>
            <a:endParaRPr sz="1500">
              <a:latin typeface="Arial"/>
              <a:ea typeface="Arial"/>
              <a:cs typeface="Arial"/>
              <a:sym typeface="Arial"/>
            </a:endParaRPr>
          </a:p>
          <a:p>
            <a:pPr indent="-323850" lvl="0" marL="457200" rtl="0" algn="l">
              <a:lnSpc>
                <a:spcPct val="150000"/>
              </a:lnSpc>
              <a:spcBef>
                <a:spcPts val="0"/>
              </a:spcBef>
              <a:spcAft>
                <a:spcPts val="0"/>
              </a:spcAft>
              <a:buSzPts val="1500"/>
              <a:buFont typeface="Arial"/>
              <a:buChar char="●"/>
            </a:pPr>
            <a:r>
              <a:rPr lang="en-GB" sz="1500">
                <a:solidFill>
                  <a:schemeClr val="accent6"/>
                </a:solidFill>
                <a:latin typeface="Arial"/>
                <a:ea typeface="Arial"/>
                <a:cs typeface="Arial"/>
                <a:sym typeface="Arial"/>
              </a:rPr>
              <a:t>State Persistence:</a:t>
            </a:r>
            <a:r>
              <a:rPr lang="en-GB" sz="1500">
                <a:latin typeface="Arial"/>
                <a:ea typeface="Arial"/>
                <a:cs typeface="Arial"/>
                <a:sym typeface="Arial"/>
              </a:rPr>
              <a:t> The list of visited URLs is saved periodically to a file to allow resumption of the crawl in case of interruption.</a:t>
            </a:r>
            <a:endParaRPr sz="15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25"/>
          <p:cNvSpPr txBox="1"/>
          <p:nvPr>
            <p:ph type="title"/>
          </p:nvPr>
        </p:nvSpPr>
        <p:spPr>
          <a:xfrm>
            <a:off x="1297500" y="194725"/>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700"/>
              <a:t>Method (Cont…)</a:t>
            </a:r>
            <a:endParaRPr sz="2700"/>
          </a:p>
          <a:p>
            <a:pPr indent="0" lvl="0" marL="0" rtl="0" algn="l">
              <a:spcBef>
                <a:spcPts val="0"/>
              </a:spcBef>
              <a:spcAft>
                <a:spcPts val="0"/>
              </a:spcAft>
              <a:buNone/>
            </a:pPr>
            <a:r>
              <a:t/>
            </a:r>
            <a:endParaRPr sz="2700"/>
          </a:p>
        </p:txBody>
      </p:sp>
      <p:sp>
        <p:nvSpPr>
          <p:cNvPr id="287" name="Google Shape;287;p25"/>
          <p:cNvSpPr txBox="1"/>
          <p:nvPr>
            <p:ph idx="1" type="body"/>
          </p:nvPr>
        </p:nvSpPr>
        <p:spPr>
          <a:xfrm>
            <a:off x="1028325" y="919800"/>
            <a:ext cx="7904100" cy="3431100"/>
          </a:xfrm>
          <a:prstGeom prst="rect">
            <a:avLst/>
          </a:prstGeom>
        </p:spPr>
        <p:txBody>
          <a:bodyPr anchorCtr="0" anchor="t" bIns="91425" lIns="91425" spcFirstLastPara="1" rIns="91425" wrap="square" tIns="91425">
            <a:noAutofit/>
          </a:bodyPr>
          <a:lstStyle/>
          <a:p>
            <a:pPr indent="0" lvl="0" marL="0" rtl="0" algn="l">
              <a:lnSpc>
                <a:spcPct val="150000"/>
              </a:lnSpc>
              <a:spcBef>
                <a:spcPts val="1200"/>
              </a:spcBef>
              <a:spcAft>
                <a:spcPts val="0"/>
              </a:spcAft>
              <a:buNone/>
            </a:pPr>
            <a:r>
              <a:rPr b="1" lang="en-GB" sz="1600">
                <a:solidFill>
                  <a:schemeClr val="accent6"/>
                </a:solidFill>
                <a:latin typeface="Arial"/>
                <a:ea typeface="Arial"/>
                <a:cs typeface="Arial"/>
                <a:sym typeface="Arial"/>
              </a:rPr>
              <a:t>Details of Core Functions:</a:t>
            </a:r>
            <a:endParaRPr b="1" sz="1600">
              <a:solidFill>
                <a:schemeClr val="accent6"/>
              </a:solidFill>
              <a:latin typeface="Arial"/>
              <a:ea typeface="Arial"/>
              <a:cs typeface="Arial"/>
              <a:sym typeface="Arial"/>
            </a:endParaRPr>
          </a:p>
          <a:p>
            <a:pPr indent="-285750" lvl="0" marL="457200" rtl="0" algn="l">
              <a:lnSpc>
                <a:spcPct val="150000"/>
              </a:lnSpc>
              <a:spcBef>
                <a:spcPts val="1200"/>
              </a:spcBef>
              <a:spcAft>
                <a:spcPts val="0"/>
              </a:spcAft>
              <a:buSzPts val="900"/>
              <a:buFont typeface="Arial"/>
              <a:buChar char="●"/>
            </a:pPr>
            <a:r>
              <a:rPr b="1" lang="en-GB" sz="1200">
                <a:solidFill>
                  <a:schemeClr val="accent6"/>
                </a:solidFill>
                <a:latin typeface="Arial"/>
                <a:ea typeface="Arial"/>
                <a:cs typeface="Arial"/>
                <a:sym typeface="Arial"/>
              </a:rPr>
              <a:t>crawl(String url, int depth):</a:t>
            </a:r>
            <a:r>
              <a:rPr lang="en-GB" sz="1200">
                <a:latin typeface="Arial"/>
                <a:ea typeface="Arial"/>
                <a:cs typeface="Arial"/>
                <a:sym typeface="Arial"/>
              </a:rPr>
              <a:t> This method crawls a given URL, processes the page, and extracts links, continuing recursively based on the depth.</a:t>
            </a:r>
            <a:endParaRPr sz="1200">
              <a:latin typeface="Arial"/>
              <a:ea typeface="Arial"/>
              <a:cs typeface="Arial"/>
              <a:sym typeface="Arial"/>
            </a:endParaRPr>
          </a:p>
          <a:p>
            <a:pPr indent="-285750" lvl="0" marL="457200" rtl="0" algn="l">
              <a:lnSpc>
                <a:spcPct val="150000"/>
              </a:lnSpc>
              <a:spcBef>
                <a:spcPts val="0"/>
              </a:spcBef>
              <a:spcAft>
                <a:spcPts val="0"/>
              </a:spcAft>
              <a:buSzPts val="900"/>
              <a:buFont typeface="Arial"/>
              <a:buChar char="●"/>
            </a:pPr>
            <a:r>
              <a:rPr b="1" lang="en-GB" sz="1200">
                <a:solidFill>
                  <a:schemeClr val="accent6"/>
                </a:solidFill>
                <a:latin typeface="Arial"/>
                <a:ea typeface="Arial"/>
                <a:cs typeface="Arial"/>
                <a:sym typeface="Arial"/>
              </a:rPr>
              <a:t>processPage(Document doc): </a:t>
            </a:r>
            <a:r>
              <a:rPr lang="en-GB" sz="1200">
                <a:latin typeface="Arial"/>
                <a:ea typeface="Arial"/>
                <a:cs typeface="Arial"/>
                <a:sym typeface="Arial"/>
              </a:rPr>
              <a:t>Processes the HTML content of the page, currently printing the title of the page. This can be extended to extract other types of content.</a:t>
            </a:r>
            <a:endParaRPr sz="1200">
              <a:latin typeface="Arial"/>
              <a:ea typeface="Arial"/>
              <a:cs typeface="Arial"/>
              <a:sym typeface="Arial"/>
            </a:endParaRPr>
          </a:p>
          <a:p>
            <a:pPr indent="-285750" lvl="0" marL="457200" rtl="0" algn="l">
              <a:lnSpc>
                <a:spcPct val="150000"/>
              </a:lnSpc>
              <a:spcBef>
                <a:spcPts val="0"/>
              </a:spcBef>
              <a:spcAft>
                <a:spcPts val="0"/>
              </a:spcAft>
              <a:buSzPts val="900"/>
              <a:buFont typeface="Arial"/>
              <a:buChar char="●"/>
            </a:pPr>
            <a:r>
              <a:rPr b="1" lang="en-GB" sz="1200">
                <a:solidFill>
                  <a:schemeClr val="accent6"/>
                </a:solidFill>
                <a:latin typeface="Arial"/>
                <a:ea typeface="Arial"/>
                <a:cs typeface="Arial"/>
                <a:sym typeface="Arial"/>
              </a:rPr>
              <a:t>saveState() / loadState():</a:t>
            </a:r>
            <a:r>
              <a:rPr lang="en-GB" sz="1200">
                <a:latin typeface="Arial"/>
                <a:ea typeface="Arial"/>
                <a:cs typeface="Arial"/>
                <a:sym typeface="Arial"/>
              </a:rPr>
              <a:t> Saves and loads the list of visited URLs to a file, ensuring the crawler can resume from the previous state.</a:t>
            </a:r>
            <a:endParaRPr sz="1200">
              <a:latin typeface="Arial"/>
              <a:ea typeface="Arial"/>
              <a:cs typeface="Arial"/>
              <a:sym typeface="Arial"/>
            </a:endParaRPr>
          </a:p>
          <a:p>
            <a:pPr indent="-285750" lvl="0" marL="457200" rtl="0" algn="l">
              <a:lnSpc>
                <a:spcPct val="150000"/>
              </a:lnSpc>
              <a:spcBef>
                <a:spcPts val="0"/>
              </a:spcBef>
              <a:spcAft>
                <a:spcPts val="0"/>
              </a:spcAft>
              <a:buSzPts val="900"/>
              <a:buFont typeface="Arial"/>
              <a:buChar char="●"/>
            </a:pPr>
            <a:r>
              <a:rPr b="1" lang="en-GB" sz="1200">
                <a:solidFill>
                  <a:schemeClr val="accent6"/>
                </a:solidFill>
                <a:latin typeface="Arial"/>
                <a:ea typeface="Arial"/>
                <a:cs typeface="Arial"/>
                <a:sym typeface="Arial"/>
              </a:rPr>
              <a:t>isValidUrl(String url): </a:t>
            </a:r>
            <a:r>
              <a:rPr lang="en-GB" sz="1200">
                <a:latin typeface="Arial"/>
                <a:ea typeface="Arial"/>
                <a:cs typeface="Arial"/>
                <a:sym typeface="Arial"/>
              </a:rPr>
              <a:t>Validates the URL by ensuring it’s within the given domain and hasn’t been visited already.</a:t>
            </a:r>
            <a:endParaRPr sz="1200">
              <a:latin typeface="Arial"/>
              <a:ea typeface="Arial"/>
              <a:cs typeface="Arial"/>
              <a:sym typeface="Arial"/>
            </a:endParaRPr>
          </a:p>
          <a:p>
            <a:pPr indent="0" lvl="0" marL="0" rtl="0" algn="l">
              <a:lnSpc>
                <a:spcPct val="115000"/>
              </a:lnSpc>
              <a:spcBef>
                <a:spcPts val="1200"/>
              </a:spcBef>
              <a:spcAft>
                <a:spcPts val="0"/>
              </a:spcAft>
              <a:buNone/>
            </a:pPr>
            <a:r>
              <a:rPr b="1" lang="en-GB" sz="1400">
                <a:solidFill>
                  <a:schemeClr val="accent6"/>
                </a:solidFill>
                <a:latin typeface="Arial"/>
                <a:ea typeface="Arial"/>
                <a:cs typeface="Arial"/>
                <a:sym typeface="Arial"/>
              </a:rPr>
              <a:t>Error Handling:</a:t>
            </a:r>
            <a:endParaRPr b="1" sz="1400">
              <a:solidFill>
                <a:schemeClr val="accent6"/>
              </a:solidFill>
              <a:latin typeface="Arial"/>
              <a:ea typeface="Arial"/>
              <a:cs typeface="Arial"/>
              <a:sym typeface="Arial"/>
            </a:endParaRPr>
          </a:p>
          <a:p>
            <a:pPr indent="-285750" lvl="0" marL="457200" rtl="0" algn="l">
              <a:lnSpc>
                <a:spcPct val="115000"/>
              </a:lnSpc>
              <a:spcBef>
                <a:spcPts val="1200"/>
              </a:spcBef>
              <a:spcAft>
                <a:spcPts val="0"/>
              </a:spcAft>
              <a:buSzPts val="900"/>
              <a:buFont typeface="Arial"/>
              <a:buChar char="●"/>
            </a:pPr>
            <a:r>
              <a:rPr lang="en-GB" sz="1200">
                <a:latin typeface="Arial"/>
                <a:ea typeface="Arial"/>
                <a:cs typeface="Arial"/>
                <a:sym typeface="Arial"/>
              </a:rPr>
              <a:t>Exceptions during URL processing are handled gracefully, allowing the crawler to continue working even if a single URL causes an issue (e.g., timeout or invalid link).</a:t>
            </a:r>
            <a:endParaRPr sz="1200">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